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4" r:id="rId1"/>
  </p:sldMasterIdLst>
  <p:notesMasterIdLst>
    <p:notesMasterId r:id="rId30"/>
  </p:notesMasterIdLst>
  <p:sldIdLst>
    <p:sldId id="256" r:id="rId2"/>
    <p:sldId id="659" r:id="rId3"/>
    <p:sldId id="660" r:id="rId4"/>
    <p:sldId id="1282" r:id="rId5"/>
    <p:sldId id="1283" r:id="rId6"/>
    <p:sldId id="711" r:id="rId7"/>
    <p:sldId id="1288" r:id="rId8"/>
    <p:sldId id="685" r:id="rId9"/>
    <p:sldId id="1286" r:id="rId10"/>
    <p:sldId id="1287" r:id="rId11"/>
    <p:sldId id="1289" r:id="rId12"/>
    <p:sldId id="1281" r:id="rId13"/>
    <p:sldId id="712" r:id="rId14"/>
    <p:sldId id="667" r:id="rId15"/>
    <p:sldId id="1291" r:id="rId16"/>
    <p:sldId id="1280" r:id="rId17"/>
    <p:sldId id="1285" r:id="rId18"/>
    <p:sldId id="257" r:id="rId19"/>
    <p:sldId id="313" r:id="rId20"/>
    <p:sldId id="600" r:id="rId21"/>
    <p:sldId id="1284" r:id="rId22"/>
    <p:sldId id="336" r:id="rId23"/>
    <p:sldId id="614" r:id="rId24"/>
    <p:sldId id="1293" r:id="rId25"/>
    <p:sldId id="615" r:id="rId26"/>
    <p:sldId id="1039" r:id="rId27"/>
    <p:sldId id="1040" r:id="rId28"/>
    <p:sldId id="60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A22D229-A3B6-CC4C-8073-5CC3D2817D5F}">
          <p14:sldIdLst>
            <p14:sldId id="256"/>
            <p14:sldId id="659"/>
            <p14:sldId id="660"/>
            <p14:sldId id="1282"/>
            <p14:sldId id="1283"/>
            <p14:sldId id="711"/>
          </p14:sldIdLst>
        </p14:section>
        <p14:section name="What is Verification?" id="{ADC8C498-9375-B443-B342-E81153A5C26D}">
          <p14:sldIdLst>
            <p14:sldId id="1288"/>
            <p14:sldId id="685"/>
            <p14:sldId id="1286"/>
            <p14:sldId id="1287"/>
            <p14:sldId id="1289"/>
          </p14:sldIdLst>
        </p14:section>
        <p14:section name="Verification Use Cases" id="{65161C12-F8A6-EA46-991C-970E7784AA74}">
          <p14:sldIdLst>
            <p14:sldId id="1281"/>
            <p14:sldId id="712"/>
            <p14:sldId id="667"/>
            <p14:sldId id="1291"/>
            <p14:sldId id="1280"/>
          </p14:sldIdLst>
        </p14:section>
        <p14:section name="Verus overview" id="{CEF8D826-AA80-D848-A24E-CD0B45870D1C}">
          <p14:sldIdLst>
            <p14:sldId id="1285"/>
            <p14:sldId id="257"/>
            <p14:sldId id="313"/>
            <p14:sldId id="600"/>
            <p14:sldId id="1284"/>
            <p14:sldId id="336"/>
            <p14:sldId id="614"/>
            <p14:sldId id="1293"/>
            <p14:sldId id="615"/>
            <p14:sldId id="1039"/>
            <p14:sldId id="1040"/>
            <p14:sldId id="6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5000"/>
    <p:restoredTop sz="96405"/>
  </p:normalViewPr>
  <p:slideViewPr>
    <p:cSldViewPr snapToGrid="0">
      <p:cViewPr>
        <p:scale>
          <a:sx n="204" d="100"/>
          <a:sy n="204" d="100"/>
        </p:scale>
        <p:origin x="432" y="1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25011B-D18A-4E4F-B482-21356DCF097B}" type="datetimeFigureOut">
              <a:rPr lang="en-US" smtClean="0"/>
              <a:t>11/1/24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DE8A5-3631-234F-892E-E7C3CFC60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45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Shape 779"/>
          <p:cNvSpPr>
            <a:spLocks noGrp="1" noRot="1" noChangeAspect="1"/>
          </p:cNvSpPr>
          <p:nvPr>
            <p:ph type="sldImg" idx="2"/>
          </p:nvPr>
        </p:nvSpPr>
        <p:spPr>
          <a:xfrm>
            <a:off x="284163" y="641350"/>
            <a:ext cx="5692775" cy="3203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Shape 780"/>
          <p:cNvSpPr txBox="1">
            <a:spLocks noGrp="1"/>
          </p:cNvSpPr>
          <p:nvPr>
            <p:ph type="body" idx="1"/>
          </p:nvPr>
        </p:nvSpPr>
        <p:spPr>
          <a:xfrm>
            <a:off x="626166" y="4058587"/>
            <a:ext cx="5009321" cy="3844977"/>
          </a:xfrm>
          <a:prstGeom prst="rect">
            <a:avLst/>
          </a:prstGeom>
        </p:spPr>
        <p:txBody>
          <a:bodyPr lIns="84586" tIns="84586" rIns="84586" bIns="84586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9631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Shape 845"/>
          <p:cNvSpPr>
            <a:spLocks noGrp="1" noRot="1" noChangeAspect="1"/>
          </p:cNvSpPr>
          <p:nvPr>
            <p:ph type="sldImg" idx="2"/>
          </p:nvPr>
        </p:nvSpPr>
        <p:spPr>
          <a:xfrm>
            <a:off x="284163" y="641350"/>
            <a:ext cx="5692775" cy="3203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Shape 846"/>
          <p:cNvSpPr txBox="1">
            <a:spLocks noGrp="1"/>
          </p:cNvSpPr>
          <p:nvPr>
            <p:ph type="body" idx="1"/>
          </p:nvPr>
        </p:nvSpPr>
        <p:spPr>
          <a:xfrm>
            <a:off x="626166" y="4058587"/>
            <a:ext cx="5009321" cy="3844977"/>
          </a:xfrm>
          <a:prstGeom prst="rect">
            <a:avLst/>
          </a:prstGeom>
        </p:spPr>
        <p:txBody>
          <a:bodyPr lIns="84586" tIns="84586" rIns="84586" bIns="84586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089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Shape 884"/>
          <p:cNvSpPr>
            <a:spLocks noGrp="1" noRot="1" noChangeAspect="1"/>
          </p:cNvSpPr>
          <p:nvPr>
            <p:ph type="sldImg" idx="2"/>
          </p:nvPr>
        </p:nvSpPr>
        <p:spPr>
          <a:xfrm>
            <a:off x="284163" y="641350"/>
            <a:ext cx="5692775" cy="3203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Shape 885"/>
          <p:cNvSpPr txBox="1">
            <a:spLocks noGrp="1"/>
          </p:cNvSpPr>
          <p:nvPr>
            <p:ph type="body" idx="1"/>
          </p:nvPr>
        </p:nvSpPr>
        <p:spPr>
          <a:xfrm>
            <a:off x="626166" y="4058587"/>
            <a:ext cx="5009321" cy="3844977"/>
          </a:xfrm>
          <a:prstGeom prst="rect">
            <a:avLst/>
          </a:prstGeom>
        </p:spPr>
        <p:txBody>
          <a:bodyPr lIns="84586" tIns="84586" rIns="84586" bIns="84586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5836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NimbusRomNo9L"/>
              </a:rPr>
              <a:t>singly linked list implementations, we </a:t>
            </a:r>
            <a:r>
              <a:rPr lang="en-US" sz="1800" dirty="0" err="1">
                <a:effectLst/>
                <a:latin typeface="NimbusRomNo9L"/>
              </a:rPr>
              <a:t>evalu</a:t>
            </a:r>
            <a:r>
              <a:rPr lang="en-US" sz="1800" dirty="0">
                <a:effectLst/>
                <a:latin typeface="NimbusRomNo9L"/>
              </a:rPr>
              <a:t>- ate the cost of memory reasoning by repeatedly updating four instances of the singly linked list within the same function.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55A0B-6B30-43EF-8462-5D7D8D548DC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183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NimbusRomNo9L"/>
              </a:rPr>
              <a:t>singly linked list implementations, we </a:t>
            </a:r>
            <a:r>
              <a:rPr lang="en-US" sz="1800" dirty="0" err="1">
                <a:effectLst/>
                <a:latin typeface="NimbusRomNo9L"/>
              </a:rPr>
              <a:t>evalu</a:t>
            </a:r>
            <a:r>
              <a:rPr lang="en-US" sz="1800" dirty="0">
                <a:effectLst/>
                <a:latin typeface="NimbusRomNo9L"/>
              </a:rPr>
              <a:t>- ate the cost of memory reasoning by repeatedly updating four instances of the singly linked list within the same function.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55A0B-6B30-43EF-8462-5D7D8D548DC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568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22363"/>
            <a:ext cx="10363200" cy="2387600"/>
          </a:xfrm>
        </p:spPr>
        <p:txBody>
          <a:bodyPr anchor="b">
            <a:normAutofit/>
          </a:bodyPr>
          <a:lstStyle>
            <a:lvl1pPr algn="l">
              <a:defRPr sz="5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3602039"/>
            <a:ext cx="9144000" cy="620827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rgbClr val="95373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7067EBD-E445-804B-B63D-B8DBA318B12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14401" y="4405313"/>
            <a:ext cx="8506884" cy="1022350"/>
          </a:xfrm>
        </p:spPr>
        <p:txBody>
          <a:bodyPr/>
          <a:lstStyle>
            <a:lvl1pPr marL="0" indent="0">
              <a:buNone/>
              <a:defRPr i="1"/>
            </a:lvl1pPr>
          </a:lstStyle>
          <a:p>
            <a:pPr lvl="0"/>
            <a:r>
              <a:rPr lang="en-US" dirty="0"/>
              <a:t>Affiliation</a:t>
            </a:r>
          </a:p>
        </p:txBody>
      </p:sp>
    </p:spTree>
    <p:extLst>
      <p:ext uri="{BB962C8B-B14F-4D97-AF65-F5344CB8AC3E}">
        <p14:creationId xmlns:p14="http://schemas.microsoft.com/office/powerpoint/2010/main" val="422919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84293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 marL="685800" indent="-228600">
              <a:buFont typeface="System Font Regular"/>
              <a:buChar char="–"/>
              <a:defRPr sz="2800"/>
            </a:lvl2pPr>
            <a:lvl3pPr>
              <a:defRPr sz="2400"/>
            </a:lvl3pPr>
            <a:lvl4pPr marL="1600200" indent="-228600">
              <a:buFont typeface="System Font Regular"/>
              <a:buChar char="–"/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B4C254-09E5-2D47-BEBE-1C9EFF680E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CFCBD57-4B4B-578C-BF2F-9E4F1FB84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31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1" y="2759826"/>
            <a:ext cx="10515600" cy="1802651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Subsection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C5E58-D26A-5840-B198-EC698481E1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333EEA3C-22B0-FBED-2776-012702313A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04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81140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AC5B7-4765-274E-AAF0-C30E96C346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87FFDE09-CEAE-291E-3DB7-A3F7E07DCA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07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5B9B6E-A811-8E45-8F34-B010C15B2F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Graphic 4">
            <a:extLst>
              <a:ext uri="{FF2B5EF4-FFF2-40B4-BE49-F238E27FC236}">
                <a16:creationId xmlns:a16="http://schemas.microsoft.com/office/drawing/2014/main" id="{ED9C7801-EC3A-AC98-8C7A-27637B3F76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917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01A73-D90D-8640-BB04-0C66EEC43D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8778766" cy="1325563"/>
          </a:xfrm>
        </p:spPr>
        <p:txBody>
          <a:bodyPr/>
          <a:lstStyle/>
          <a:p>
            <a:r>
              <a:rPr lang="en-US" dirty="0"/>
              <a:t>Talk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A0D444-4D91-1749-8791-9CCB442A2E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63E4E-84E2-3649-B03C-FA8863B7743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14C222-25BF-8040-83FB-1999DA0E97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1" y="1862139"/>
            <a:ext cx="8549217" cy="506989"/>
          </a:xfrm>
        </p:spPr>
        <p:txBody>
          <a:bodyPr/>
          <a:lstStyle>
            <a:lvl1pPr marL="514350" indent="-514350">
              <a:buFont typeface="+mj-lt"/>
              <a:buAutoNum type="arabicPeriod"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Introduction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5716EE-CB24-1D41-9951-614D4ECDDB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686938"/>
            <a:ext cx="7895167" cy="527440"/>
          </a:xfrm>
        </p:spPr>
        <p:txBody>
          <a:bodyPr/>
          <a:lstStyle>
            <a:lvl1pPr marL="0" indent="0">
              <a:buFont typeface="+mj-lt"/>
              <a:buNone/>
              <a:defRPr>
                <a:solidFill>
                  <a:srgbClr val="953734"/>
                </a:solidFill>
              </a:defRPr>
            </a:lvl1pPr>
          </a:lstStyle>
          <a:p>
            <a:pPr lvl="0"/>
            <a:r>
              <a:rPr lang="en-US" dirty="0"/>
              <a:t>2.  Current Topic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BC17B90-B13C-1E44-839C-37F52BF3CD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532189"/>
            <a:ext cx="7895167" cy="499484"/>
          </a:xfrm>
        </p:spPr>
        <p:txBody>
          <a:bodyPr/>
          <a:lstStyle>
            <a:lvl1pPr marL="0" indent="0">
              <a:buNone/>
              <a:defRPr/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3.  Next Topic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AA2CDB9E-0999-055B-C649-86F98C110C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58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A0D1D34-79B3-E642-9F66-FCA81B0883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08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9A28A3A-FB30-1F46-AC24-AFA254394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71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C736DDB-80D9-2B49-B0B6-1FE2A033F9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563E4E-84E2-3649-B03C-FA8863B77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106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2" r:id="rId6"/>
    <p:sldLayoutId id="2147483730" r:id="rId7"/>
    <p:sldLayoutId id="2147483731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7713" indent="-290513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–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erus.rs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10" Type="http://schemas.openxmlformats.org/officeDocument/2006/relationships/image" Target="../media/image26.jpg"/><Relationship Id="rId4" Type="http://schemas.openxmlformats.org/officeDocument/2006/relationships/image" Target="../media/image20.jp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7.emf"/><Relationship Id="rId7" Type="http://schemas.openxmlformats.org/officeDocument/2006/relationships/image" Target="../media/image48.png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hyperlink" Target="https://pixabay.com/th/%E0%B8%97%E0%B8%B5%E0%B9%88%E0%B9%84%E0%B8%94%E0%B9%89%E0%B8%A3%E0%B8%B1%E0%B8%9A%E0%B8%A3%E0%B8%B2%E0%B8%87%E0%B8%A7%E0%B8%B1%E0%B8%A5-%E0%B8%AA%E0%B8%B5%E0%B9%81%E0%B8%94%E0%B8%87-%E0%B8%A3%E0%B8%B4%E0%B8%9A%E0%B8%9A%E0%B8%B4%E0%B9%89%E0%B8%99-2648055/" TargetMode="External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37FAB-52CF-4E00-1987-3C45864E0B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723" y="0"/>
            <a:ext cx="10363200" cy="2387600"/>
          </a:xfrm>
        </p:spPr>
        <p:txBody>
          <a:bodyPr/>
          <a:lstStyle/>
          <a:p>
            <a:r>
              <a:rPr lang="en-US" dirty="0"/>
              <a:t>Introduction to Verification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87210-B2FE-C40F-1BEC-5250D48BCF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723" y="2479676"/>
            <a:ext cx="9144000" cy="620827"/>
          </a:xfrm>
        </p:spPr>
        <p:txBody>
          <a:bodyPr/>
          <a:lstStyle/>
          <a:p>
            <a:r>
              <a:rPr lang="en-US" dirty="0"/>
              <a:t>Bryan Parno (and the Verus Team)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D5B029-CE12-FC71-CB1B-70E0C9A3F8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5724" y="3282950"/>
            <a:ext cx="8506884" cy="1022350"/>
          </a:xfrm>
        </p:spPr>
        <p:txBody>
          <a:bodyPr/>
          <a:lstStyle/>
          <a:p>
            <a:r>
              <a:rPr lang="en-US" dirty="0"/>
              <a:t>Carnegie Mellon University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90D706-3144-2885-64BC-7FF1E293F0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99" t="9840" r="21790" b="15820"/>
          <a:stretch/>
        </p:blipFill>
        <p:spPr>
          <a:xfrm>
            <a:off x="7049477" y="2449481"/>
            <a:ext cx="5142523" cy="440852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8CC68F4-F0CD-1B4C-1803-813EBE1EEF8B}"/>
              </a:ext>
            </a:extLst>
          </p:cNvPr>
          <p:cNvSpPr txBox="1">
            <a:spLocks/>
          </p:cNvSpPr>
          <p:nvPr/>
        </p:nvSpPr>
        <p:spPr>
          <a:xfrm>
            <a:off x="265722" y="6002746"/>
            <a:ext cx="2163426" cy="48177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rgbClr val="95373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3"/>
              </a:rPr>
              <a:t>https://verus.rs/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2D14AB9-36AE-74B3-57EF-E2CE4D4143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65722" y="4139098"/>
            <a:ext cx="1695939" cy="16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20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D7CA88-8250-E106-F05E-AD69D4262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158" y="1275152"/>
            <a:ext cx="7772400" cy="508049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11BBB-E91F-28AF-4028-DE77D636CD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10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F2EED831-859C-4543-BDBE-141751ACC8DC}"/>
              </a:ext>
            </a:extLst>
          </p:cNvPr>
          <p:cNvSpPr txBox="1">
            <a:spLocks/>
          </p:cNvSpPr>
          <p:nvPr/>
        </p:nvSpPr>
        <p:spPr>
          <a:xfrm>
            <a:off x="1841158" y="274638"/>
            <a:ext cx="881605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j-ea"/>
                <a:cs typeface="+mj-cs"/>
              </a:rPr>
              <a:t>How would you argue this program is correct?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5435D9B-0749-8A3A-9B79-AD7D5F7489C4}"/>
              </a:ext>
            </a:extLst>
          </p:cNvPr>
          <p:cNvSpPr/>
          <p:nvPr/>
        </p:nvSpPr>
        <p:spPr>
          <a:xfrm>
            <a:off x="6168829" y="4693379"/>
            <a:ext cx="1027689" cy="1027689"/>
          </a:xfrm>
          <a:prstGeom prst="ellips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5CAE08F-672A-BD25-4ABB-31F364D8E391}"/>
              </a:ext>
            </a:extLst>
          </p:cNvPr>
          <p:cNvSpPr/>
          <p:nvPr/>
        </p:nvSpPr>
        <p:spPr>
          <a:xfrm>
            <a:off x="8360421" y="4693379"/>
            <a:ext cx="1027689" cy="1027689"/>
          </a:xfrm>
          <a:prstGeom prst="ellips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S’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50B4D8-68E3-965B-5CB5-64137740F80A}"/>
              </a:ext>
            </a:extLst>
          </p:cNvPr>
          <p:cNvSpPr txBox="1"/>
          <p:nvPr/>
        </p:nvSpPr>
        <p:spPr>
          <a:xfrm>
            <a:off x="5855527" y="5826949"/>
            <a:ext cx="1654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Pre(S)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659282-68BC-E80D-5FB2-F84FF3B79FB1}"/>
              </a:ext>
            </a:extLst>
          </p:cNvPr>
          <p:cNvSpPr txBox="1"/>
          <p:nvPr/>
        </p:nvSpPr>
        <p:spPr>
          <a:xfrm>
            <a:off x="8287891" y="5826949"/>
            <a:ext cx="1287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Post(S’)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9B29E6-9162-11CE-3B0D-27AC44761FBD}"/>
              </a:ext>
            </a:extLst>
          </p:cNvPr>
          <p:cNvGrpSpPr/>
          <p:nvPr/>
        </p:nvGrpSpPr>
        <p:grpSpPr>
          <a:xfrm>
            <a:off x="6435865" y="3141377"/>
            <a:ext cx="2718924" cy="2640925"/>
            <a:chOff x="4911865" y="3141376"/>
            <a:chExt cx="2718924" cy="2640925"/>
          </a:xfrm>
        </p:grpSpPr>
        <p:sp>
          <p:nvSpPr>
            <p:cNvPr id="32" name="Circular Arrow 31">
              <a:extLst>
                <a:ext uri="{FF2B5EF4-FFF2-40B4-BE49-F238E27FC236}">
                  <a16:creationId xmlns:a16="http://schemas.microsoft.com/office/drawing/2014/main" id="{D88817A5-7409-4836-814E-73707EBC46F4}"/>
                </a:ext>
              </a:extLst>
            </p:cNvPr>
            <p:cNvSpPr/>
            <p:nvPr/>
          </p:nvSpPr>
          <p:spPr>
            <a:xfrm>
              <a:off x="4911865" y="3463388"/>
              <a:ext cx="2718924" cy="2318913"/>
            </a:xfrm>
            <a:prstGeom prst="circularArrow">
              <a:avLst>
                <a:gd name="adj1" fmla="val 4676"/>
                <a:gd name="adj2" fmla="val 1142319"/>
                <a:gd name="adj3" fmla="val 20507180"/>
                <a:gd name="adj4" fmla="val 10800000"/>
                <a:gd name="adj5" fmla="val 10710"/>
              </a:avLst>
            </a:prstGeom>
            <a:solidFill>
              <a:sysClr val="windowText" lastClr="000000"/>
            </a:solidFill>
            <a:ln w="25400" cap="flat" cmpd="sng" algn="ctr">
              <a:solidFill>
                <a:sysClr val="windowText" lastClr="000000">
                  <a:shade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4C858AF-08FA-D84E-37A0-A1251BB936D7}"/>
                </a:ext>
              </a:extLst>
            </p:cNvPr>
            <p:cNvSpPr txBox="1"/>
            <p:nvPr/>
          </p:nvSpPr>
          <p:spPr>
            <a:xfrm>
              <a:off x="5444182" y="3141376"/>
              <a:ext cx="16542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Program</a:t>
              </a: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44335D9-3DAA-8AF6-46F7-748533D9783C}"/>
              </a:ext>
            </a:extLst>
          </p:cNvPr>
          <p:cNvCxnSpPr/>
          <p:nvPr/>
        </p:nvCxnSpPr>
        <p:spPr>
          <a:xfrm>
            <a:off x="7260202" y="6097157"/>
            <a:ext cx="1027688" cy="0"/>
          </a:xfrm>
          <a:prstGeom prst="straightConnector1">
            <a:avLst/>
          </a:prstGeom>
          <a:noFill/>
          <a:ln w="762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4C8C4A0-E8C7-E85B-42C2-FAA5A6CA1736}"/>
              </a:ext>
            </a:extLst>
          </p:cNvPr>
          <p:cNvSpPr/>
          <p:nvPr/>
        </p:nvSpPr>
        <p:spPr>
          <a:xfrm>
            <a:off x="2807936" y="1933996"/>
            <a:ext cx="6708298" cy="570141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9B8008-D82D-3A07-A3F5-B9BC0A3BE85B}"/>
              </a:ext>
            </a:extLst>
          </p:cNvPr>
          <p:cNvSpPr/>
          <p:nvPr/>
        </p:nvSpPr>
        <p:spPr>
          <a:xfrm>
            <a:off x="2807936" y="2548784"/>
            <a:ext cx="6708298" cy="523221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34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5261B-23FA-0B64-40B2-E9116ADAD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472"/>
            <a:ext cx="9842938" cy="1325563"/>
          </a:xfrm>
        </p:spPr>
        <p:txBody>
          <a:bodyPr/>
          <a:lstStyle/>
          <a:p>
            <a:r>
              <a:rPr lang="en-US" dirty="0"/>
              <a:t>Specifying more complex 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00685-0298-342E-0E21-228F22C915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8086" y="6490637"/>
            <a:ext cx="527198" cy="365125"/>
          </a:xfrm>
        </p:spPr>
        <p:txBody>
          <a:bodyPr/>
          <a:lstStyle/>
          <a:p>
            <a:fld id="{6244B543-AA52-EB47-B3A9-0A2A6FE25F7B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2ABC054-DE23-1564-9E3A-09DB353D8FD2}"/>
              </a:ext>
            </a:extLst>
          </p:cNvPr>
          <p:cNvGrpSpPr/>
          <p:nvPr/>
        </p:nvGrpSpPr>
        <p:grpSpPr>
          <a:xfrm>
            <a:off x="984648" y="1288624"/>
            <a:ext cx="4056531" cy="4276580"/>
            <a:chOff x="984648" y="1288624"/>
            <a:chExt cx="4056531" cy="427658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EA68109-2E84-1DEB-57A3-39341F5D66B9}"/>
                </a:ext>
              </a:extLst>
            </p:cNvPr>
            <p:cNvSpPr/>
            <p:nvPr/>
          </p:nvSpPr>
          <p:spPr>
            <a:xfrm>
              <a:off x="984648" y="1288624"/>
              <a:ext cx="3242891" cy="3001303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0AD47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Cloud 23">
              <a:extLst>
                <a:ext uri="{FF2B5EF4-FFF2-40B4-BE49-F238E27FC236}">
                  <a16:creationId xmlns:a16="http://schemas.microsoft.com/office/drawing/2014/main" id="{F8895F3E-799B-FE04-64DA-919F08CBE400}"/>
                </a:ext>
              </a:extLst>
            </p:cNvPr>
            <p:cNvSpPr/>
            <p:nvPr/>
          </p:nvSpPr>
          <p:spPr>
            <a:xfrm>
              <a:off x="1720267" y="2089652"/>
              <a:ext cx="1806943" cy="1300164"/>
            </a:xfrm>
            <a:prstGeom prst="cloud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E5399F-F665-2E39-D4A6-1B1D60E36571}"/>
                </a:ext>
              </a:extLst>
            </p:cNvPr>
            <p:cNvSpPr txBox="1"/>
            <p:nvPr/>
          </p:nvSpPr>
          <p:spPr>
            <a:xfrm>
              <a:off x="2055840" y="2473140"/>
              <a:ext cx="11861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Network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0C2E1AC-0B2C-74F8-D450-5991BFB2DF45}"/>
                </a:ext>
              </a:extLst>
            </p:cNvPr>
            <p:cNvSpPr/>
            <p:nvPr/>
          </p:nvSpPr>
          <p:spPr>
            <a:xfrm>
              <a:off x="3041677" y="3389816"/>
              <a:ext cx="885825" cy="628650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solidFill>
                <a:srgbClr val="5B9BD5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BADC70-331D-BF16-6BDA-3F92B29304BE}"/>
                </a:ext>
              </a:extLst>
            </p:cNvPr>
            <p:cNvSpPr txBox="1"/>
            <p:nvPr/>
          </p:nvSpPr>
          <p:spPr>
            <a:xfrm>
              <a:off x="3155977" y="3495095"/>
              <a:ext cx="885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Host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C2423AB-F618-EC2D-D13E-2EE31F2658CE}"/>
                </a:ext>
              </a:extLst>
            </p:cNvPr>
            <p:cNvSpPr/>
            <p:nvPr/>
          </p:nvSpPr>
          <p:spPr>
            <a:xfrm>
              <a:off x="1163055" y="3422332"/>
              <a:ext cx="885825" cy="628650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solidFill>
                <a:srgbClr val="5B9BD5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BC25BCB-7CB4-21E6-EDC6-97FB4B71C197}"/>
                </a:ext>
              </a:extLst>
            </p:cNvPr>
            <p:cNvSpPr txBox="1"/>
            <p:nvPr/>
          </p:nvSpPr>
          <p:spPr>
            <a:xfrm>
              <a:off x="1277355" y="3527611"/>
              <a:ext cx="885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Host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51A3AD-4A70-9227-FB18-933CBE834C68}"/>
                </a:ext>
              </a:extLst>
            </p:cNvPr>
            <p:cNvSpPr/>
            <p:nvPr/>
          </p:nvSpPr>
          <p:spPr>
            <a:xfrm>
              <a:off x="3055964" y="1375025"/>
              <a:ext cx="885825" cy="628650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solidFill>
                <a:srgbClr val="5B9BD5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928E052-3C69-26C0-EFB1-670EEB84AE93}"/>
                </a:ext>
              </a:extLst>
            </p:cNvPr>
            <p:cNvSpPr txBox="1"/>
            <p:nvPr/>
          </p:nvSpPr>
          <p:spPr>
            <a:xfrm>
              <a:off x="3170264" y="1480304"/>
              <a:ext cx="885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Host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7F5F82-6420-1DFC-2151-A3338A009BE8}"/>
                </a:ext>
              </a:extLst>
            </p:cNvPr>
            <p:cNvSpPr/>
            <p:nvPr/>
          </p:nvSpPr>
          <p:spPr>
            <a:xfrm>
              <a:off x="1163055" y="1472497"/>
              <a:ext cx="885825" cy="628650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solidFill>
                <a:srgbClr val="5B9BD5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87BF698-75AE-877C-0C45-1A247594F88E}"/>
                </a:ext>
              </a:extLst>
            </p:cNvPr>
            <p:cNvSpPr txBox="1"/>
            <p:nvPr/>
          </p:nvSpPr>
          <p:spPr>
            <a:xfrm>
              <a:off x="1277355" y="1577776"/>
              <a:ext cx="885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Host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3AA527E-826F-9B49-9F2A-CCA93E66E298}"/>
                </a:ext>
              </a:extLst>
            </p:cNvPr>
            <p:cNvSpPr txBox="1"/>
            <p:nvPr/>
          </p:nvSpPr>
          <p:spPr>
            <a:xfrm>
              <a:off x="984648" y="4364875"/>
              <a:ext cx="405653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Network delivering packets</a:t>
              </a: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Packet reordering</a:t>
              </a: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Packet duplication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B9975C6-E940-D6B6-2105-54BD4A1E7518}"/>
              </a:ext>
            </a:extLst>
          </p:cNvPr>
          <p:cNvGrpSpPr/>
          <p:nvPr/>
        </p:nvGrpSpPr>
        <p:grpSpPr>
          <a:xfrm>
            <a:off x="5831329" y="1088752"/>
            <a:ext cx="5346207" cy="5584447"/>
            <a:chOff x="6493286" y="1088752"/>
            <a:chExt cx="5346207" cy="5584447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02627D1-00A2-1052-0945-11FC9AA4FB09}"/>
                </a:ext>
              </a:extLst>
            </p:cNvPr>
            <p:cNvSpPr/>
            <p:nvPr/>
          </p:nvSpPr>
          <p:spPr>
            <a:xfrm>
              <a:off x="6493286" y="1288624"/>
              <a:ext cx="3242891" cy="3001303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0AD47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6E7366F-69D8-A2DE-B5FD-0E2A396C2548}"/>
                </a:ext>
              </a:extLst>
            </p:cNvPr>
            <p:cNvSpPr/>
            <p:nvPr/>
          </p:nvSpPr>
          <p:spPr>
            <a:xfrm>
              <a:off x="8591898" y="3361330"/>
              <a:ext cx="885825" cy="628650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solidFill>
                <a:srgbClr val="5B9BD5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BF659D8-54BC-34F1-08B7-4D872EB90826}"/>
                </a:ext>
              </a:extLst>
            </p:cNvPr>
            <p:cNvSpPr txBox="1"/>
            <p:nvPr/>
          </p:nvSpPr>
          <p:spPr>
            <a:xfrm>
              <a:off x="8706198" y="3466609"/>
              <a:ext cx="885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Host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181AAE0-B98F-7891-01E3-A33262156ED4}"/>
                </a:ext>
              </a:extLst>
            </p:cNvPr>
            <p:cNvSpPr txBox="1"/>
            <p:nvPr/>
          </p:nvSpPr>
          <p:spPr>
            <a:xfrm>
              <a:off x="6493287" y="4364875"/>
              <a:ext cx="5346206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Disk</a:t>
              </a: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IO queue</a:t>
              </a: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Command reordering</a:t>
              </a: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Host failure</a:t>
              </a: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Host </a:t>
              </a: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reinitialization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(Limited) spontaneous data corruption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0DDDDEF-6BD5-1E9A-2CE6-7793982A6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82406" y="1088752"/>
              <a:ext cx="1601664" cy="12756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07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8D9B2-FA6E-DA05-B361-50339DB68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in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44789-0DE9-E5F7-DE5E-770BE42DC6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244FC2-5B45-3FE0-6D6F-A899FA5275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68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AFCA4-661A-0BAA-E055-45CA21526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academic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BCF03-230B-B958-CCE2-CF3CD2A5D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Compilers (</a:t>
            </a:r>
            <a:r>
              <a:rPr lang="en-US" dirty="0" err="1"/>
              <a:t>CompCert</a:t>
            </a:r>
            <a:r>
              <a:rPr lang="en-US" dirty="0"/>
              <a:t>, </a:t>
            </a:r>
            <a:r>
              <a:rPr lang="en-US" dirty="0" err="1"/>
              <a:t>CakeML</a:t>
            </a:r>
            <a:r>
              <a:rPr lang="en-US" dirty="0"/>
              <a:t>, …)</a:t>
            </a:r>
          </a:p>
          <a:p>
            <a:r>
              <a:rPr lang="en-US" dirty="0"/>
              <a:t>Microkernels (seL4, Verve, Atmosphere, …)</a:t>
            </a:r>
          </a:p>
          <a:p>
            <a:r>
              <a:rPr lang="en-US" dirty="0"/>
              <a:t>Secure applications (Ironclad, Knox, …)</a:t>
            </a:r>
          </a:p>
          <a:p>
            <a:r>
              <a:rPr lang="en-US" dirty="0"/>
              <a:t>File systems (FSCQ, Yggdrasil, …)</a:t>
            </a:r>
          </a:p>
          <a:p>
            <a:r>
              <a:rPr lang="en-US" dirty="0"/>
              <a:t>Distributed systems (</a:t>
            </a:r>
            <a:r>
              <a:rPr lang="en-US" dirty="0" err="1"/>
              <a:t>Ironfleet</a:t>
            </a:r>
            <a:r>
              <a:rPr lang="en-US" dirty="0"/>
              <a:t>, Verdi, Ivy,…)</a:t>
            </a:r>
          </a:p>
          <a:p>
            <a:r>
              <a:rPr lang="en-US" dirty="0"/>
              <a:t>Cryptographic libraries (</a:t>
            </a:r>
            <a:r>
              <a:rPr lang="en-US" dirty="0" err="1"/>
              <a:t>Evercrypt</a:t>
            </a:r>
            <a:r>
              <a:rPr lang="en-US" dirty="0"/>
              <a:t>, SAW, …)</a:t>
            </a:r>
          </a:p>
          <a:p>
            <a:r>
              <a:rPr lang="en-US" dirty="0"/>
              <a:t>Database optimizations (Cosette, 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1FDCA-CF8A-3550-6663-C3F220267B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071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>
              <a:spcBef>
                <a:spcPts val="0"/>
              </a:spcBef>
            </a:pPr>
            <a:r>
              <a:rPr lang="en-US" dirty="0"/>
              <a:t>a</a:t>
            </a:r>
            <a:r>
              <a:rPr lang="en" dirty="0" err="1"/>
              <a:t>viation</a:t>
            </a:r>
            <a:endParaRPr lang="en" dirty="0"/>
          </a:p>
          <a:p>
            <a:pPr marL="457200">
              <a:spcBef>
                <a:spcPts val="0"/>
              </a:spcBef>
            </a:pPr>
            <a:r>
              <a:rPr lang="en" dirty="0"/>
              <a:t>traffic management</a:t>
            </a:r>
          </a:p>
          <a:p>
            <a:pPr marL="457200">
              <a:spcBef>
                <a:spcPts val="0"/>
              </a:spcBef>
              <a:buClr>
                <a:srgbClr val="000000"/>
              </a:buClr>
            </a:pPr>
            <a:r>
              <a:rPr lang="en" dirty="0">
                <a:highlight>
                  <a:srgbClr val="FFFFFF"/>
                </a:highlight>
              </a:rPr>
              <a:t>medical</a:t>
            </a:r>
          </a:p>
          <a:p>
            <a:pPr marL="457200">
              <a:spcBef>
                <a:spcPts val="0"/>
              </a:spcBef>
              <a:buClr>
                <a:srgbClr val="000000"/>
              </a:buClr>
            </a:pPr>
            <a:r>
              <a:rPr lang="en" dirty="0">
                <a:highlight>
                  <a:srgbClr val="FFFFFF"/>
                </a:highlight>
              </a:rPr>
              <a:t>space</a:t>
            </a:r>
          </a:p>
        </p:txBody>
      </p:sp>
      <p:sp>
        <p:nvSpPr>
          <p:cNvPr id="782" name="Shape 78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Applications, </a:t>
            </a:r>
            <a:r>
              <a:rPr lang="en" dirty="0">
                <a:solidFill>
                  <a:schemeClr val="accent4"/>
                </a:solidFill>
              </a:rPr>
              <a:t>safety</a:t>
            </a:r>
          </a:p>
        </p:txBody>
      </p:sp>
      <p:pic>
        <p:nvPicPr>
          <p:cNvPr id="785" name="Shape 7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9302" y="5862008"/>
            <a:ext cx="3005900" cy="64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Shape 7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4835" y="3963760"/>
            <a:ext cx="3476175" cy="189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Shape 7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72060" y="3405735"/>
            <a:ext cx="1894375" cy="1568549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Shape 789"/>
          <p:cNvSpPr txBox="1"/>
          <p:nvPr/>
        </p:nvSpPr>
        <p:spPr>
          <a:xfrm>
            <a:off x="9122626" y="6299860"/>
            <a:ext cx="2099252" cy="703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ACAMS system</a:t>
            </a:r>
          </a:p>
        </p:txBody>
      </p:sp>
      <p:sp>
        <p:nvSpPr>
          <p:cNvPr id="12" name="Shape 782"/>
          <p:cNvSpPr txBox="1">
            <a:spLocks/>
          </p:cNvSpPr>
          <p:nvPr/>
        </p:nvSpPr>
        <p:spPr>
          <a:xfrm>
            <a:off x="838200" y="-44725"/>
            <a:ext cx="3171613" cy="11430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Commercial</a:t>
            </a:r>
            <a:endParaRPr lang="en" dirty="0">
              <a:solidFill>
                <a:srgbClr val="FF00FF"/>
              </a:solidFill>
            </a:endParaRPr>
          </a:p>
        </p:txBody>
      </p:sp>
      <p:sp>
        <p:nvSpPr>
          <p:cNvPr id="2" name="Shape 799">
            <a:extLst>
              <a:ext uri="{FF2B5EF4-FFF2-40B4-BE49-F238E27FC236}">
                <a16:creationId xmlns:a16="http://schemas.microsoft.com/office/drawing/2014/main" id="{3696B2AC-01CA-1E7F-333C-7445D8A5EDC5}"/>
              </a:ext>
            </a:extLst>
          </p:cNvPr>
          <p:cNvSpPr txBox="1"/>
          <p:nvPr/>
        </p:nvSpPr>
        <p:spPr>
          <a:xfrm>
            <a:off x="8300788" y="1815770"/>
            <a:ext cx="4760699" cy="703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 err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EuroFighter</a:t>
            </a:r>
            <a: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Typhoon</a:t>
            </a:r>
          </a:p>
        </p:txBody>
      </p:sp>
      <p:pic>
        <p:nvPicPr>
          <p:cNvPr id="3" name="Shape 802">
            <a:extLst>
              <a:ext uri="{FF2B5EF4-FFF2-40B4-BE49-F238E27FC236}">
                <a16:creationId xmlns:a16="http://schemas.microsoft.com/office/drawing/2014/main" id="{8A1EC2E3-1C32-CFD7-A194-01FF032F5F5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40726" y="304702"/>
            <a:ext cx="2232441" cy="156269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809">
            <a:extLst>
              <a:ext uri="{FF2B5EF4-FFF2-40B4-BE49-F238E27FC236}">
                <a16:creationId xmlns:a16="http://schemas.microsoft.com/office/drawing/2014/main" id="{38E6EBC7-F9E4-FE44-BFE9-538378EE4B74}"/>
              </a:ext>
            </a:extLst>
          </p:cNvPr>
          <p:cNvSpPr txBox="1"/>
          <p:nvPr/>
        </p:nvSpPr>
        <p:spPr>
          <a:xfrm>
            <a:off x="8300788" y="2172320"/>
            <a:ext cx="4078310" cy="6766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(Eurofighter Jagdflugzeug GmbH)</a:t>
            </a:r>
            <a:b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(Airbus, BAE Systems, Alenia Aermacchi)</a:t>
            </a:r>
          </a:p>
          <a:p>
            <a:endParaRPr lang="e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hape 825">
            <a:extLst>
              <a:ext uri="{FF2B5EF4-FFF2-40B4-BE49-F238E27FC236}">
                <a16:creationId xmlns:a16="http://schemas.microsoft.com/office/drawing/2014/main" id="{C139B0F6-A061-4B4E-2DD4-2120C20AB3CE}"/>
              </a:ext>
            </a:extLst>
          </p:cNvPr>
          <p:cNvSpPr txBox="1"/>
          <p:nvPr/>
        </p:nvSpPr>
        <p:spPr>
          <a:xfrm>
            <a:off x="404322" y="6066941"/>
            <a:ext cx="4760699" cy="703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latin typeface="Calibri" panose="020F0502020204030204" pitchFamily="34" charset="0"/>
                <a:cs typeface="Calibri" panose="020F0502020204030204" pitchFamily="34" charset="0"/>
              </a:rPr>
              <a:t>NATS iFACTS system (UK)</a:t>
            </a:r>
          </a:p>
        </p:txBody>
      </p:sp>
      <p:pic>
        <p:nvPicPr>
          <p:cNvPr id="6" name="Shape 826">
            <a:extLst>
              <a:ext uri="{FF2B5EF4-FFF2-40B4-BE49-F238E27FC236}">
                <a16:creationId xmlns:a16="http://schemas.microsoft.com/office/drawing/2014/main" id="{558EF9E8-ACC8-6BA8-9A31-5D599BAC170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357622" y="3969947"/>
            <a:ext cx="2894203" cy="1157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827">
            <a:extLst>
              <a:ext uri="{FF2B5EF4-FFF2-40B4-BE49-F238E27FC236}">
                <a16:creationId xmlns:a16="http://schemas.microsoft.com/office/drawing/2014/main" id="{1B70DD7F-5F8A-13E6-ED70-E9D5E4B90375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80562" y="4692903"/>
            <a:ext cx="2396111" cy="134781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37">
            <a:extLst>
              <a:ext uri="{FF2B5EF4-FFF2-40B4-BE49-F238E27FC236}">
                <a16:creationId xmlns:a16="http://schemas.microsoft.com/office/drawing/2014/main" id="{BBE1059A-10BE-D01E-0F46-49D345BD3105}"/>
              </a:ext>
            </a:extLst>
          </p:cNvPr>
          <p:cNvSpPr txBox="1"/>
          <p:nvPr/>
        </p:nvSpPr>
        <p:spPr>
          <a:xfrm>
            <a:off x="5683246" y="2123737"/>
            <a:ext cx="4760699" cy="91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latin typeface="Calibri" panose="020F0502020204030204" pitchFamily="34" charset="0"/>
                <a:cs typeface="Calibri" panose="020F0502020204030204" pitchFamily="34" charset="0"/>
              </a:rPr>
              <a:t>LifeFlow ventricular </a:t>
            </a:r>
            <a:br>
              <a:rPr lang="en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sz="2400" dirty="0">
                <a:latin typeface="Calibri" panose="020F0502020204030204" pitchFamily="34" charset="0"/>
                <a:cs typeface="Calibri" panose="020F0502020204030204" pitchFamily="34" charset="0"/>
              </a:rPr>
              <a:t>assist device</a:t>
            </a:r>
          </a:p>
        </p:txBody>
      </p:sp>
      <p:sp>
        <p:nvSpPr>
          <p:cNvPr id="9" name="Shape 838">
            <a:extLst>
              <a:ext uri="{FF2B5EF4-FFF2-40B4-BE49-F238E27FC236}">
                <a16:creationId xmlns:a16="http://schemas.microsoft.com/office/drawing/2014/main" id="{5EF63C3C-AA72-6212-BD1B-205C7322D38F}"/>
              </a:ext>
            </a:extLst>
          </p:cNvPr>
          <p:cNvSpPr txBox="1"/>
          <p:nvPr/>
        </p:nvSpPr>
        <p:spPr>
          <a:xfrm>
            <a:off x="4760472" y="5752298"/>
            <a:ext cx="2649299" cy="51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" sz="2400" dirty="0">
                <a:latin typeface="Calibri" panose="020F0502020204030204" pitchFamily="34" charset="0"/>
                <a:cs typeface="Calibri" panose="020F0502020204030204" pitchFamily="34" charset="0"/>
              </a:rPr>
              <a:t>CubeSat</a:t>
            </a:r>
          </a:p>
        </p:txBody>
      </p:sp>
      <p:pic>
        <p:nvPicPr>
          <p:cNvPr id="10" name="Shape 839">
            <a:extLst>
              <a:ext uri="{FF2B5EF4-FFF2-40B4-BE49-F238E27FC236}">
                <a16:creationId xmlns:a16="http://schemas.microsoft.com/office/drawing/2014/main" id="{1F83468E-BAF3-8455-04A8-914A743D70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3438" y="10139"/>
            <a:ext cx="1757234" cy="2205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840">
            <a:extLst>
              <a:ext uri="{FF2B5EF4-FFF2-40B4-BE49-F238E27FC236}">
                <a16:creationId xmlns:a16="http://schemas.microsoft.com/office/drawing/2014/main" id="{65ABA781-7BAE-953F-2A4F-CA7C1ED70F24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87591" y="3963371"/>
            <a:ext cx="2926326" cy="1788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841">
            <a:extLst>
              <a:ext uri="{FF2B5EF4-FFF2-40B4-BE49-F238E27FC236}">
                <a16:creationId xmlns:a16="http://schemas.microsoft.com/office/drawing/2014/main" id="{676C57A2-A12A-4505-61A8-B529EAF04C9C}"/>
              </a:ext>
            </a:extLst>
          </p:cNvPr>
          <p:cNvSpPr txBox="1"/>
          <p:nvPr/>
        </p:nvSpPr>
        <p:spPr>
          <a:xfrm>
            <a:off x="5733820" y="2946887"/>
            <a:ext cx="2400300" cy="37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Calibri" panose="020F0502020204030204" pitchFamily="34" charset="0"/>
                <a:cs typeface="Calibri" panose="020F0502020204030204" pitchFamily="34" charset="0"/>
              </a:rPr>
              <a:t>(University of Virginia)</a:t>
            </a:r>
          </a:p>
        </p:txBody>
      </p:sp>
      <p:sp>
        <p:nvSpPr>
          <p:cNvPr id="14" name="Shape 842">
            <a:extLst>
              <a:ext uri="{FF2B5EF4-FFF2-40B4-BE49-F238E27FC236}">
                <a16:creationId xmlns:a16="http://schemas.microsoft.com/office/drawing/2014/main" id="{D983CE41-65CD-D807-E8F7-D38F8B966335}"/>
              </a:ext>
            </a:extLst>
          </p:cNvPr>
          <p:cNvSpPr txBox="1"/>
          <p:nvPr/>
        </p:nvSpPr>
        <p:spPr>
          <a:xfrm>
            <a:off x="4760472" y="6158674"/>
            <a:ext cx="2836199" cy="37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(Vermont Technical College)</a:t>
            </a:r>
          </a:p>
        </p:txBody>
      </p:sp>
    </p:spTree>
    <p:extLst>
      <p:ext uri="{BB962C8B-B14F-4D97-AF65-F5344CB8AC3E}">
        <p14:creationId xmlns:p14="http://schemas.microsoft.com/office/powerpoint/2010/main" val="127746522"/>
      </p:ext>
    </p:extLst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>
              <a:spcBef>
                <a:spcPts val="0"/>
              </a:spcBef>
            </a:pPr>
            <a:r>
              <a:rPr lang="en" dirty="0"/>
              <a:t>cross-domain guard</a:t>
            </a:r>
          </a:p>
          <a:p>
            <a:pPr marL="457200">
              <a:spcBef>
                <a:spcPts val="0"/>
              </a:spcBef>
            </a:pPr>
            <a:r>
              <a:rPr lang="en" dirty="0"/>
              <a:t>smart card OS</a:t>
            </a:r>
          </a:p>
          <a:p>
            <a:pPr marL="457200">
              <a:spcBef>
                <a:spcPts val="0"/>
              </a:spcBef>
            </a:pPr>
            <a:r>
              <a:rPr lang="en" dirty="0"/>
              <a:t>multi-level workstation</a:t>
            </a:r>
          </a:p>
        </p:txBody>
      </p:sp>
      <p:sp>
        <p:nvSpPr>
          <p:cNvPr id="848" name="Shape 8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Applications, </a:t>
            </a:r>
            <a:r>
              <a:rPr lang="en" dirty="0">
                <a:solidFill>
                  <a:schemeClr val="accent4"/>
                </a:solidFill>
              </a:rPr>
              <a:t>security</a:t>
            </a:r>
          </a:p>
        </p:txBody>
      </p:sp>
      <p:sp>
        <p:nvSpPr>
          <p:cNvPr id="850" name="Shape 850"/>
          <p:cNvSpPr txBox="1"/>
          <p:nvPr/>
        </p:nvSpPr>
        <p:spPr>
          <a:xfrm>
            <a:off x="7628470" y="2791298"/>
            <a:ext cx="3408338" cy="1046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Turnstile, and SecureOne,</a:t>
            </a:r>
            <a:b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Rockwell Collins</a:t>
            </a:r>
          </a:p>
        </p:txBody>
      </p:sp>
      <p:pic>
        <p:nvPicPr>
          <p:cNvPr id="851" name="Shape 8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3233" y="1809799"/>
            <a:ext cx="3237312" cy="104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Shape 8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8179" y="246016"/>
            <a:ext cx="2807420" cy="148101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hape 782">
            <a:extLst>
              <a:ext uri="{FF2B5EF4-FFF2-40B4-BE49-F238E27FC236}">
                <a16:creationId xmlns:a16="http://schemas.microsoft.com/office/drawing/2014/main" id="{00D1EF75-F3AA-BF91-3A64-D829F271FBAE}"/>
              </a:ext>
            </a:extLst>
          </p:cNvPr>
          <p:cNvSpPr txBox="1">
            <a:spLocks/>
          </p:cNvSpPr>
          <p:nvPr/>
        </p:nvSpPr>
        <p:spPr>
          <a:xfrm>
            <a:off x="838200" y="-44725"/>
            <a:ext cx="3171613" cy="11430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Commercial</a:t>
            </a:r>
            <a:endParaRPr lang="en" dirty="0">
              <a:solidFill>
                <a:srgbClr val="FF00FF"/>
              </a:solidFill>
            </a:endParaRPr>
          </a:p>
        </p:txBody>
      </p:sp>
      <p:sp>
        <p:nvSpPr>
          <p:cNvPr id="3" name="Shape 860">
            <a:extLst>
              <a:ext uri="{FF2B5EF4-FFF2-40B4-BE49-F238E27FC236}">
                <a16:creationId xmlns:a16="http://schemas.microsoft.com/office/drawing/2014/main" id="{29D4719E-D53F-80B9-45EE-4C772F806C98}"/>
              </a:ext>
            </a:extLst>
          </p:cNvPr>
          <p:cNvSpPr txBox="1"/>
          <p:nvPr/>
        </p:nvSpPr>
        <p:spPr>
          <a:xfrm>
            <a:off x="2663802" y="5602911"/>
            <a:ext cx="3160799" cy="125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MULTOS,</a:t>
            </a:r>
            <a:b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open standard by</a:t>
            </a:r>
            <a:b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MULTOS Consortium</a:t>
            </a:r>
          </a:p>
        </p:txBody>
      </p:sp>
      <p:pic>
        <p:nvPicPr>
          <p:cNvPr id="4" name="Shape 861">
            <a:extLst>
              <a:ext uri="{FF2B5EF4-FFF2-40B4-BE49-F238E27FC236}">
                <a16:creationId xmlns:a16="http://schemas.microsoft.com/office/drawing/2014/main" id="{F24287F2-9F6A-DB6C-E601-9FC9B3D86B0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0920" y="3234615"/>
            <a:ext cx="3248025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879">
            <a:extLst>
              <a:ext uri="{FF2B5EF4-FFF2-40B4-BE49-F238E27FC236}">
                <a16:creationId xmlns:a16="http://schemas.microsoft.com/office/drawing/2014/main" id="{34443E26-3283-A69B-437A-3EED5A7B0F8E}"/>
              </a:ext>
            </a:extLst>
          </p:cNvPr>
          <p:cNvSpPr txBox="1"/>
          <p:nvPr/>
        </p:nvSpPr>
        <p:spPr>
          <a:xfrm>
            <a:off x="8914848" y="5544939"/>
            <a:ext cx="1779899" cy="54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Secunet</a:t>
            </a:r>
          </a:p>
        </p:txBody>
      </p:sp>
      <p:pic>
        <p:nvPicPr>
          <p:cNvPr id="6" name="Shape 880">
            <a:extLst>
              <a:ext uri="{FF2B5EF4-FFF2-40B4-BE49-F238E27FC236}">
                <a16:creationId xmlns:a16="http://schemas.microsoft.com/office/drawing/2014/main" id="{26E14F36-63A0-46AE-AE4D-A41D10F8633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7825" y="4001242"/>
            <a:ext cx="3639699" cy="145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881">
            <a:extLst>
              <a:ext uri="{FF2B5EF4-FFF2-40B4-BE49-F238E27FC236}">
                <a16:creationId xmlns:a16="http://schemas.microsoft.com/office/drawing/2014/main" id="{E9C4510D-A0FB-3174-290B-A73935F4334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67400" y="4503661"/>
            <a:ext cx="2518949" cy="2198499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730486098"/>
      </p:ext>
    </p:extLst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Shape 8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Applications, software services</a:t>
            </a:r>
            <a:endParaRPr lang="en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16D014-9E1F-BC49-9749-0D7E5C211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44316"/>
            <a:ext cx="2768600" cy="2527300"/>
          </a:xfrm>
          <a:prstGeom prst="rect">
            <a:avLst/>
          </a:prstGeom>
        </p:spPr>
      </p:pic>
      <p:pic>
        <p:nvPicPr>
          <p:cNvPr id="1026" name="Picture 2" descr="Amazon Web Services - Wikipedia">
            <a:extLst>
              <a:ext uri="{FF2B5EF4-FFF2-40B4-BE49-F238E27FC236}">
                <a16:creationId xmlns:a16="http://schemas.microsoft.com/office/drawing/2014/main" id="{91D85F3F-5A69-BC46-BE04-607FA4C90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741" y="1933641"/>
            <a:ext cx="2139518" cy="128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782">
            <a:extLst>
              <a:ext uri="{FF2B5EF4-FFF2-40B4-BE49-F238E27FC236}">
                <a16:creationId xmlns:a16="http://schemas.microsoft.com/office/drawing/2014/main" id="{9BD91CB1-376B-F536-D230-450F2E14336C}"/>
              </a:ext>
            </a:extLst>
          </p:cNvPr>
          <p:cNvSpPr txBox="1">
            <a:spLocks/>
          </p:cNvSpPr>
          <p:nvPr/>
        </p:nvSpPr>
        <p:spPr>
          <a:xfrm>
            <a:off x="838200" y="-44725"/>
            <a:ext cx="3171613" cy="11430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Commercial</a:t>
            </a:r>
            <a:endParaRPr lang="en" dirty="0">
              <a:solidFill>
                <a:srgbClr val="FF00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747A79-131E-E218-14D5-4703593ED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4742" y="1690689"/>
            <a:ext cx="6344995" cy="44857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162AF6-2626-176A-A350-25BC24E240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9" y="2927977"/>
            <a:ext cx="5931747" cy="37567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350866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19DD3-911B-FB46-F1F7-1437AE87E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Verus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AA364-4332-A12A-1FCD-B9A860D6B1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8B70E-17F3-6F40-7B7A-56C5BBDFD3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64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D2A66-1616-223B-1D3F-6727E1A4B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Verus’s</a:t>
            </a:r>
            <a:r>
              <a:rPr lang="en-US" dirty="0"/>
              <a:t> Goal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196C46F0-852E-3317-76EC-C6EF14AE83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082"/>
            <a:ext cx="3348318" cy="334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A433837-1C60-6082-BBC9-26841AE2C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473"/>
            <a:ext cx="10515600" cy="651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Verify components at the </a:t>
            </a:r>
            <a:r>
              <a:rPr lang="en-US" sz="3200" b="1" dirty="0"/>
              <a:t>foundation</a:t>
            </a:r>
            <a:r>
              <a:rPr lang="en-US" sz="3200" dirty="0"/>
              <a:t> of modern computing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1026" name="Picture 2" descr="Dependency">
            <a:extLst>
              <a:ext uri="{FF2B5EF4-FFF2-40B4-BE49-F238E27FC236}">
                <a16:creationId xmlns:a16="http://schemas.microsoft.com/office/drawing/2014/main" id="{5F39ECB7-F7B2-CF5C-C4E5-FBF03BE8F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82" y="2176127"/>
            <a:ext cx="3483001" cy="442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C82528C9-2B46-F834-2511-11C993227F66}"/>
              </a:ext>
            </a:extLst>
          </p:cNvPr>
          <p:cNvSpPr txBox="1">
            <a:spLocks/>
          </p:cNvSpPr>
          <p:nvPr/>
        </p:nvSpPr>
        <p:spPr>
          <a:xfrm>
            <a:off x="4624520" y="2176127"/>
            <a:ext cx="3841346" cy="3941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File Systems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Databases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Operating Systems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Distributed Systems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Memory allocators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4178C-0435-92A8-AA72-D820C468F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CD8658-0930-48C0-8384-83BED9AEE75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97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B7942-787C-C54E-8918-19CF85C7D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Systems Code is Hard!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B818F-3996-4D43-9618-59B5E398C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Few abstractions</a:t>
            </a:r>
          </a:p>
          <a:p>
            <a:r>
              <a:rPr lang="en-US" dirty="0"/>
              <a:t>Memory layout matters</a:t>
            </a:r>
          </a:p>
          <a:p>
            <a:r>
              <a:rPr lang="en-US" dirty="0"/>
              <a:t>No garbage collection</a:t>
            </a:r>
          </a:p>
          <a:p>
            <a:r>
              <a:rPr lang="en-US" dirty="0"/>
              <a:t>Performance critical</a:t>
            </a:r>
          </a:p>
          <a:p>
            <a:pPr lvl="1"/>
            <a:r>
              <a:rPr lang="en-US" dirty="0"/>
              <a:t>Concurrency!</a:t>
            </a:r>
          </a:p>
        </p:txBody>
      </p:sp>
      <p:pic>
        <p:nvPicPr>
          <p:cNvPr id="1026" name="Picture 2" descr="Frustrated programmer stock photo. Image of modern, developer - 171235776">
            <a:extLst>
              <a:ext uri="{FF2B5EF4-FFF2-40B4-BE49-F238E27FC236}">
                <a16:creationId xmlns:a16="http://schemas.microsoft.com/office/drawing/2014/main" id="{601A9230-0D70-A1A8-A063-D7DF77FA4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852" y="1825625"/>
            <a:ext cx="6226148" cy="414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794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Imagine a world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351338"/>
          </a:xfrm>
        </p:spPr>
        <p:txBody>
          <a:bodyPr/>
          <a:lstStyle/>
          <a:p>
            <a:r>
              <a:rPr lang="en-US" dirty="0"/>
              <a:t>where code worked the 1</a:t>
            </a:r>
            <a:r>
              <a:rPr lang="en-US" baseline="30000" dirty="0"/>
              <a:t>st</a:t>
            </a:r>
            <a:r>
              <a:rPr lang="en-US" dirty="0"/>
              <a:t> time you ran it</a:t>
            </a:r>
          </a:p>
          <a:p>
            <a:r>
              <a:rPr lang="en-US" dirty="0"/>
              <a:t>where code was proven to be</a:t>
            </a:r>
          </a:p>
          <a:p>
            <a:pPr lvl="1"/>
            <a:r>
              <a:rPr lang="en-US" dirty="0"/>
              <a:t>correct</a:t>
            </a:r>
          </a:p>
          <a:p>
            <a:pPr lvl="1"/>
            <a:r>
              <a:rPr lang="en-US" dirty="0"/>
              <a:t>secure</a:t>
            </a:r>
          </a:p>
          <a:p>
            <a:pPr lvl="1"/>
            <a:r>
              <a:rPr lang="en-US" dirty="0"/>
              <a:t>reliable</a:t>
            </a:r>
          </a:p>
          <a:p>
            <a:pPr marL="0" indent="0">
              <a:buNone/>
            </a:pPr>
            <a:r>
              <a:rPr lang="en-US" dirty="0"/>
              <a:t>   at compile time!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934903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https://cynk.files.wordpress.com/2016/01/unicorn-rainbow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775" y="2941987"/>
            <a:ext cx="5304543" cy="377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87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6B070BE-BC53-3790-332F-944C09FA9E86}"/>
              </a:ext>
            </a:extLst>
          </p:cNvPr>
          <p:cNvSpPr/>
          <p:nvPr/>
        </p:nvSpPr>
        <p:spPr>
          <a:xfrm>
            <a:off x="9747315" y="0"/>
            <a:ext cx="2347275" cy="2356701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E62021-83F6-5544-B87C-A49A4DFCE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 Ensures Fast, Safe Systems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D6344-720F-0442-A2AE-B69968444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Rust is like C/C++:</a:t>
            </a:r>
          </a:p>
          <a:p>
            <a:pPr lvl="1"/>
            <a:r>
              <a:rPr lang="en-US" dirty="0"/>
              <a:t>Low-level pointer manipulation</a:t>
            </a:r>
          </a:p>
          <a:p>
            <a:pPr lvl="1"/>
            <a:r>
              <a:rPr lang="en-US" dirty="0"/>
              <a:t>No garbage collector</a:t>
            </a:r>
          </a:p>
          <a:p>
            <a:pPr lvl="1"/>
            <a:r>
              <a:rPr lang="en-US" dirty="0"/>
              <a:t>Structs inside structs</a:t>
            </a:r>
          </a:p>
          <a:p>
            <a:pPr lvl="1"/>
            <a:r>
              <a:rPr lang="en-US" dirty="0"/>
              <a:t>In-place mutation of fields</a:t>
            </a:r>
          </a:p>
          <a:p>
            <a:r>
              <a:rPr lang="en-US" dirty="0"/>
              <a:t>Rust is like Haskell/ML:</a:t>
            </a:r>
          </a:p>
          <a:p>
            <a:pPr lvl="1"/>
            <a:r>
              <a:rPr lang="en-US" dirty="0"/>
              <a:t>Type-safe &amp; thread-safe</a:t>
            </a:r>
          </a:p>
          <a:p>
            <a:pPr lvl="1"/>
            <a:r>
              <a:rPr lang="en-US" dirty="0"/>
              <a:t>Algebraic datatypes</a:t>
            </a:r>
          </a:p>
          <a:p>
            <a:pPr lvl="1"/>
            <a:r>
              <a:rPr lang="en-US" dirty="0"/>
              <a:t>Pattern matching</a:t>
            </a:r>
          </a:p>
          <a:p>
            <a:pPr lvl="1"/>
            <a:r>
              <a:rPr lang="en-US" dirty="0"/>
              <a:t>Side effects are restricted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FDC889-0D89-F646-9199-006F39C81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CD8658-0930-48C0-8384-83BED9AEE75D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6FA136D-5D11-5346-BB01-7C725524B767}"/>
              </a:ext>
            </a:extLst>
          </p:cNvPr>
          <p:cNvSpPr txBox="1">
            <a:spLocks/>
          </p:cNvSpPr>
          <p:nvPr/>
        </p:nvSpPr>
        <p:spPr>
          <a:xfrm>
            <a:off x="6333802" y="2887158"/>
            <a:ext cx="3277699" cy="15910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Rust is unique:</a:t>
            </a:r>
          </a:p>
          <a:p>
            <a:pPr lvl="1"/>
            <a:r>
              <a:rPr lang="en-US" sz="2800" dirty="0"/>
              <a:t>Linear types</a:t>
            </a:r>
          </a:p>
          <a:p>
            <a:pPr lvl="1"/>
            <a:r>
              <a:rPr lang="en-US" sz="2800" dirty="0"/>
              <a:t>Borrowing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731C84A-E6E9-EB48-8C63-68C0C9A56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1453" y="365125"/>
            <a:ext cx="1815417" cy="181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74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DD82-74CC-3BAA-A2BA-FCFF710D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Verus: Verifying Rust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47EB8-7BCB-B34B-02C4-E5A6D2A8DC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AAC563-4538-C74C-C07A-5616D84B8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Mathematically prove code is correct/reliable/secure</a:t>
            </a:r>
          </a:p>
          <a:p>
            <a:endParaRPr lang="en-US" dirty="0"/>
          </a:p>
          <a:p>
            <a:r>
              <a:rPr lang="en-US" dirty="0"/>
              <a:t>Focus on fast, deterministic proof automation for systems code</a:t>
            </a:r>
          </a:p>
          <a:p>
            <a:endParaRPr lang="en-US" dirty="0"/>
          </a:p>
          <a:p>
            <a:r>
              <a:rPr lang="en-US" dirty="0"/>
              <a:t>Ergonomic reasoning about (highly complex) concurrent code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Result: Scaling verification to large, complex systems</a:t>
            </a:r>
          </a:p>
        </p:txBody>
      </p:sp>
    </p:spTree>
    <p:extLst>
      <p:ext uri="{BB962C8B-B14F-4D97-AF65-F5344CB8AC3E}">
        <p14:creationId xmlns:p14="http://schemas.microsoft.com/office/powerpoint/2010/main" val="61186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7F4B6-9C71-8412-4C10-3965DBD90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CD8658-0930-48C0-8384-83BED9AEE75D}" type="slidenum">
              <a:rPr lang="en-US" smtClean="0"/>
              <a:pPr/>
              <a:t>22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B714F2-B9C5-45EF-0DE6-9E80FEA8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r>
              <a:rPr lang="en-US" dirty="0"/>
              <a:t>How Does Verus Work?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EF4A1-7E5D-77B5-E2DA-3131BB809E22}"/>
              </a:ext>
            </a:extLst>
          </p:cNvPr>
          <p:cNvSpPr txBox="1"/>
          <p:nvPr/>
        </p:nvSpPr>
        <p:spPr>
          <a:xfrm>
            <a:off x="870150" y="1903705"/>
            <a:ext cx="22429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Verus</a:t>
            </a:r>
            <a:r>
              <a:rPr lang="en-US" sz="2400" b="1" dirty="0"/>
              <a:t> source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Rust</a:t>
            </a:r>
          </a:p>
          <a:p>
            <a:pPr algn="ctr"/>
            <a:r>
              <a:rPr lang="en-US" sz="2400" dirty="0"/>
              <a:t>+</a:t>
            </a:r>
          </a:p>
          <a:p>
            <a:pPr algn="ctr"/>
            <a:r>
              <a:rPr lang="en-US" sz="2400" dirty="0"/>
              <a:t>Specification</a:t>
            </a:r>
          </a:p>
          <a:p>
            <a:pPr algn="ctr"/>
            <a:r>
              <a:rPr lang="en-US" sz="2400" dirty="0"/>
              <a:t>+</a:t>
            </a:r>
          </a:p>
          <a:p>
            <a:pPr algn="ctr"/>
            <a:r>
              <a:rPr lang="en-US" sz="2400" dirty="0"/>
              <a:t>Proof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3FF5286-8C19-EE20-D954-7D0EAC661294}"/>
              </a:ext>
            </a:extLst>
          </p:cNvPr>
          <p:cNvGrpSpPr/>
          <p:nvPr/>
        </p:nvGrpSpPr>
        <p:grpSpPr>
          <a:xfrm>
            <a:off x="3470410" y="2412611"/>
            <a:ext cx="2353919" cy="854765"/>
            <a:chOff x="3470408" y="2412609"/>
            <a:chExt cx="2353919" cy="854765"/>
          </a:xfrm>
        </p:grpSpPr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1D7A609D-2D54-EA21-C6D2-C5395289F4AE}"/>
                </a:ext>
              </a:extLst>
            </p:cNvPr>
            <p:cNvSpPr/>
            <p:nvPr/>
          </p:nvSpPr>
          <p:spPr>
            <a:xfrm>
              <a:off x="3470408" y="2412609"/>
              <a:ext cx="775252" cy="854765"/>
            </a:xfrm>
            <a:prstGeom prst="right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CC77BB5-23CE-B289-658C-6EC18DF817A3}"/>
                </a:ext>
              </a:extLst>
            </p:cNvPr>
            <p:cNvSpPr/>
            <p:nvPr/>
          </p:nvSpPr>
          <p:spPr>
            <a:xfrm>
              <a:off x="4598501" y="2561696"/>
              <a:ext cx="1225826" cy="55658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err="1">
                  <a:solidFill>
                    <a:schemeClr val="tx1"/>
                  </a:solidFill>
                </a:rPr>
                <a:t>Verus</a:t>
              </a:r>
              <a:endParaRPr lang="en-US" sz="3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A5596D-5C7D-45E1-9A6F-770C257F903F}"/>
              </a:ext>
            </a:extLst>
          </p:cNvPr>
          <p:cNvGrpSpPr/>
          <p:nvPr/>
        </p:nvGrpSpPr>
        <p:grpSpPr>
          <a:xfrm>
            <a:off x="4116737" y="3267374"/>
            <a:ext cx="2242930" cy="2858922"/>
            <a:chOff x="4083323" y="3257826"/>
            <a:chExt cx="2242930" cy="2858922"/>
          </a:xfrm>
        </p:grpSpPr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AC2A0873-6F44-B855-087F-9C07DB673676}"/>
                </a:ext>
              </a:extLst>
            </p:cNvPr>
            <p:cNvSpPr/>
            <p:nvPr/>
          </p:nvSpPr>
          <p:spPr>
            <a:xfrm rot="5400000">
              <a:off x="4837737" y="3218069"/>
              <a:ext cx="775252" cy="854765"/>
            </a:xfrm>
            <a:prstGeom prst="right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FF2944-97D5-E3BE-DC06-7A369000D944}"/>
                </a:ext>
              </a:extLst>
            </p:cNvPr>
            <p:cNvSpPr txBox="1"/>
            <p:nvPr/>
          </p:nvSpPr>
          <p:spPr>
            <a:xfrm>
              <a:off x="4083323" y="4011383"/>
              <a:ext cx="22429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Rust</a:t>
              </a:r>
            </a:p>
            <a:p>
              <a:pPr algn="ctr"/>
              <a:endParaRPr lang="en-US" sz="2400" dirty="0"/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C6666DFD-44FF-FF72-1664-1133AE3CDC99}"/>
                </a:ext>
              </a:extLst>
            </p:cNvPr>
            <p:cNvSpPr/>
            <p:nvPr/>
          </p:nvSpPr>
          <p:spPr>
            <a:xfrm rot="5400000">
              <a:off x="4817162" y="4454754"/>
              <a:ext cx="775252" cy="854765"/>
            </a:xfrm>
            <a:prstGeom prst="right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45B9F0-9762-3123-E5D3-C6033C529519}"/>
                </a:ext>
              </a:extLst>
            </p:cNvPr>
            <p:cNvSpPr txBox="1"/>
            <p:nvPr/>
          </p:nvSpPr>
          <p:spPr>
            <a:xfrm>
              <a:off x="4270510" y="5285751"/>
              <a:ext cx="18685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Executable</a:t>
              </a:r>
            </a:p>
            <a:p>
              <a:pPr algn="ctr"/>
              <a:r>
                <a:rPr lang="en-US" sz="2400" dirty="0"/>
                <a:t>Binary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C959A15-123A-1A8F-A5D1-B71884B9EF69}"/>
              </a:ext>
            </a:extLst>
          </p:cNvPr>
          <p:cNvGrpSpPr/>
          <p:nvPr/>
        </p:nvGrpSpPr>
        <p:grpSpPr>
          <a:xfrm>
            <a:off x="6179964" y="1750016"/>
            <a:ext cx="4764935" cy="2283062"/>
            <a:chOff x="6179962" y="1750016"/>
            <a:chExt cx="4764935" cy="228306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25B9623-CEED-8BC2-FA81-3FD59D5B35E0}"/>
                </a:ext>
              </a:extLst>
            </p:cNvPr>
            <p:cNvGrpSpPr/>
            <p:nvPr/>
          </p:nvGrpSpPr>
          <p:grpSpPr>
            <a:xfrm>
              <a:off x="7363324" y="1750016"/>
              <a:ext cx="3581573" cy="2283062"/>
              <a:chOff x="7363324" y="1637722"/>
              <a:chExt cx="3581573" cy="2283062"/>
            </a:xfrm>
          </p:grpSpPr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691ADDFD-CB32-1B5D-B4E3-DEBAE7FD5250}"/>
                  </a:ext>
                </a:extLst>
              </p:cNvPr>
              <p:cNvSpPr/>
              <p:nvPr/>
            </p:nvSpPr>
            <p:spPr>
              <a:xfrm>
                <a:off x="7363324" y="2099388"/>
                <a:ext cx="2775284" cy="1821396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638E728-74DA-D74D-F858-4C26C534F9E3}"/>
                  </a:ext>
                </a:extLst>
              </p:cNvPr>
              <p:cNvSpPr txBox="1"/>
              <p:nvPr/>
            </p:nvSpPr>
            <p:spPr>
              <a:xfrm>
                <a:off x="7752518" y="1637722"/>
                <a:ext cx="31923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Validate proofs</a:t>
                </a: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146CBA3-3A46-0F9C-6B39-889B20323F41}"/>
                  </a:ext>
                </a:extLst>
              </p:cNvPr>
              <p:cNvSpPr/>
              <p:nvPr/>
            </p:nvSpPr>
            <p:spPr>
              <a:xfrm>
                <a:off x="7569080" y="2303782"/>
                <a:ext cx="2358189" cy="705676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chemeClr val="tx1"/>
                    </a:solidFill>
                  </a:rPr>
                  <a:t>rustc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typechecking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&amp; borrow-checking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4177B77E-7B52-F429-8411-1A900CB55618}"/>
                  </a:ext>
                </a:extLst>
              </p:cNvPr>
              <p:cNvSpPr/>
              <p:nvPr/>
            </p:nvSpPr>
            <p:spPr>
              <a:xfrm>
                <a:off x="7569079" y="3214718"/>
                <a:ext cx="2358189" cy="43601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Solvers (e.g., Z3)</a:t>
                </a:r>
              </a:p>
            </p:txBody>
          </p:sp>
        </p:grp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578DCAB2-E3B5-92E1-9B80-C55CC0EF6BD0}"/>
                </a:ext>
              </a:extLst>
            </p:cNvPr>
            <p:cNvSpPr/>
            <p:nvPr/>
          </p:nvSpPr>
          <p:spPr>
            <a:xfrm>
              <a:off x="6179962" y="2387768"/>
              <a:ext cx="775252" cy="854765"/>
            </a:xfrm>
            <a:prstGeom prst="right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780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1532D-BE27-9536-B0B5-46DAA3623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Perf: Milli Benchmarks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390966-E8BE-DFC4-A5A1-08A49014A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CD8658-0930-48C0-8384-83BED9AEE75D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734C1-B53A-F617-16F6-7D2EBBFF1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05" y="1859145"/>
            <a:ext cx="5132388" cy="32924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B79AC6D-2DA9-40C0-8A15-AD0FC54C294B}"/>
              </a:ext>
            </a:extLst>
          </p:cNvPr>
          <p:cNvSpPr/>
          <p:nvPr/>
        </p:nvSpPr>
        <p:spPr>
          <a:xfrm>
            <a:off x="2799188" y="2580608"/>
            <a:ext cx="1457224" cy="2571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4AE40E-7AB1-506E-4681-71B223BF7897}"/>
              </a:ext>
            </a:extLst>
          </p:cNvPr>
          <p:cNvSpPr txBox="1"/>
          <p:nvPr/>
        </p:nvSpPr>
        <p:spPr>
          <a:xfrm>
            <a:off x="2646096" y="5253290"/>
            <a:ext cx="17721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3-30x slower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6DD8CE-0A24-C101-1471-8D67797A44F9}"/>
              </a:ext>
            </a:extLst>
          </p:cNvPr>
          <p:cNvSpPr txBox="1"/>
          <p:nvPr/>
        </p:nvSpPr>
        <p:spPr>
          <a:xfrm>
            <a:off x="4418251" y="5253290"/>
            <a:ext cx="17721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22-56x slower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894C122-30ED-9AD1-88B5-A79FD7F58711}"/>
              </a:ext>
            </a:extLst>
          </p:cNvPr>
          <p:cNvSpPr/>
          <p:nvPr/>
        </p:nvSpPr>
        <p:spPr>
          <a:xfrm>
            <a:off x="5033246" y="4563908"/>
            <a:ext cx="958247" cy="58771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644CEE-564E-F19F-11A7-1CDC0D7BB55B}"/>
              </a:ext>
            </a:extLst>
          </p:cNvPr>
          <p:cNvSpPr/>
          <p:nvPr/>
        </p:nvSpPr>
        <p:spPr>
          <a:xfrm>
            <a:off x="4256412" y="1976767"/>
            <a:ext cx="1831497" cy="3225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ED001C-34A9-7A25-2F01-448AEB63BF70}"/>
              </a:ext>
            </a:extLst>
          </p:cNvPr>
          <p:cNvSpPr txBox="1"/>
          <p:nvPr/>
        </p:nvSpPr>
        <p:spPr>
          <a:xfrm>
            <a:off x="6096001" y="2178424"/>
            <a:ext cx="58162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Milli Benchmark 1</a:t>
            </a:r>
            <a:endParaRPr lang="en-US" sz="2400" dirty="0"/>
          </a:p>
          <a:p>
            <a:r>
              <a:rPr lang="en-US" sz="2400" dirty="0"/>
              <a:t>     </a:t>
            </a:r>
            <a:r>
              <a:rPr lang="en-US" sz="2000" dirty="0"/>
              <a:t>Verify that a singly-linked list refines a sequence</a:t>
            </a:r>
          </a:p>
          <a:p>
            <a:endParaRPr lang="en-US" sz="2400" dirty="0"/>
          </a:p>
          <a:p>
            <a:r>
              <a:rPr lang="en-US" sz="2400" b="1" u="sng" dirty="0"/>
              <a:t>Milli Benchmark 2</a:t>
            </a:r>
          </a:p>
          <a:p>
            <a:r>
              <a:rPr lang="en-US" sz="2400" dirty="0"/>
              <a:t>     </a:t>
            </a:r>
            <a:r>
              <a:rPr lang="en-US" sz="2000" dirty="0"/>
              <a:t>Verify that a doubly-linked list refines a sequence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DE0B9C-45A4-6620-964D-6E0D3EB88779}"/>
              </a:ext>
            </a:extLst>
          </p:cNvPr>
          <p:cNvSpPr txBox="1"/>
          <p:nvPr/>
        </p:nvSpPr>
        <p:spPr>
          <a:xfrm>
            <a:off x="2939350" y="1366340"/>
            <a:ext cx="3448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(seconds)</a:t>
            </a:r>
          </a:p>
        </p:txBody>
      </p:sp>
    </p:spTree>
    <p:extLst>
      <p:ext uri="{BB962C8B-B14F-4D97-AF65-F5344CB8AC3E}">
        <p14:creationId xmlns:p14="http://schemas.microsoft.com/office/powerpoint/2010/main" val="17094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 animBg="1"/>
      <p:bldP spid="11" grpId="0" animBg="1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1532D-BE27-9536-B0B5-46DAA3623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Perf: Milli Benchmarks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390966-E8BE-DFC4-A5A1-08A49014A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CD8658-0930-48C0-8384-83BED9AEE75D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734C1-B53A-F617-16F6-7D2EBBFF1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05" y="1859145"/>
            <a:ext cx="5132388" cy="3292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4AE40E-7AB1-506E-4681-71B223BF7897}"/>
              </a:ext>
            </a:extLst>
          </p:cNvPr>
          <p:cNvSpPr txBox="1"/>
          <p:nvPr/>
        </p:nvSpPr>
        <p:spPr>
          <a:xfrm>
            <a:off x="2646096" y="5253290"/>
            <a:ext cx="17721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3-30x slower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6DD8CE-0A24-C101-1471-8D67797A44F9}"/>
              </a:ext>
            </a:extLst>
          </p:cNvPr>
          <p:cNvSpPr txBox="1"/>
          <p:nvPr/>
        </p:nvSpPr>
        <p:spPr>
          <a:xfrm>
            <a:off x="4418251" y="5253290"/>
            <a:ext cx="17721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22-56x slower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894C122-30ED-9AD1-88B5-A79FD7F58711}"/>
              </a:ext>
            </a:extLst>
          </p:cNvPr>
          <p:cNvSpPr/>
          <p:nvPr/>
        </p:nvSpPr>
        <p:spPr>
          <a:xfrm>
            <a:off x="5033246" y="4563908"/>
            <a:ext cx="958247" cy="58771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ED001C-34A9-7A25-2F01-448AEB63BF70}"/>
              </a:ext>
            </a:extLst>
          </p:cNvPr>
          <p:cNvSpPr txBox="1"/>
          <p:nvPr/>
        </p:nvSpPr>
        <p:spPr>
          <a:xfrm>
            <a:off x="6096001" y="2178424"/>
            <a:ext cx="581625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Milli Benchmark 1</a:t>
            </a:r>
            <a:endParaRPr lang="en-US" sz="2400" dirty="0"/>
          </a:p>
          <a:p>
            <a:r>
              <a:rPr lang="en-US" sz="2400" dirty="0"/>
              <a:t>     </a:t>
            </a:r>
            <a:r>
              <a:rPr lang="en-US" sz="2000" dirty="0"/>
              <a:t>Verify that a singly-linked list refines a sequence</a:t>
            </a:r>
          </a:p>
          <a:p>
            <a:endParaRPr lang="en-US" sz="2400" dirty="0"/>
          </a:p>
          <a:p>
            <a:r>
              <a:rPr lang="en-US" sz="2400" b="1" u="sng" dirty="0"/>
              <a:t>Milli Benchmark 2</a:t>
            </a:r>
          </a:p>
          <a:p>
            <a:r>
              <a:rPr lang="en-US" sz="2400" dirty="0"/>
              <a:t>     </a:t>
            </a:r>
            <a:r>
              <a:rPr lang="en-US" sz="2000" dirty="0"/>
              <a:t>Verify that a doubly-linked list refines a sequence</a:t>
            </a:r>
          </a:p>
          <a:p>
            <a:endParaRPr lang="en-US" sz="2000" dirty="0"/>
          </a:p>
          <a:p>
            <a:r>
              <a:rPr lang="en-US" sz="2400" b="1" u="sng" dirty="0"/>
              <a:t>Milli Benchmark 3</a:t>
            </a:r>
          </a:p>
          <a:p>
            <a:r>
              <a:rPr lang="en-US" sz="2400" dirty="0"/>
              <a:t>     </a:t>
            </a:r>
            <a:r>
              <a:rPr lang="en-US" sz="2000" dirty="0"/>
              <a:t>Push values onto multiple singly-linked lists and</a:t>
            </a:r>
          </a:p>
          <a:p>
            <a:r>
              <a:rPr lang="en-US" sz="2000" dirty="0"/>
              <a:t>      verify the resulting lists have the right values</a:t>
            </a:r>
          </a:p>
          <a:p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DE0B9C-45A4-6620-964D-6E0D3EB88779}"/>
              </a:ext>
            </a:extLst>
          </p:cNvPr>
          <p:cNvSpPr txBox="1"/>
          <p:nvPr/>
        </p:nvSpPr>
        <p:spPr>
          <a:xfrm>
            <a:off x="2939350" y="1366340"/>
            <a:ext cx="3448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(seconds)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341FF2-9675-FCBA-7427-DC2CE97171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26"/>
          <a:stretch/>
        </p:blipFill>
        <p:spPr>
          <a:xfrm>
            <a:off x="0" y="1465735"/>
            <a:ext cx="6125075" cy="433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2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FBABC-D867-04A9-7CD9-55B7D2AE0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Perf: Macro Benchmarks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3B8A4-290F-14DD-7B0D-5DB45D08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CD8658-0930-48C0-8384-83BED9AEE75D}" type="slidenum">
              <a:rPr lang="en-US" smtClean="0"/>
              <a:pPr/>
              <a:t>25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34FB37C-00D5-59CE-1ED1-3EA72BB0B4BB}"/>
              </a:ext>
            </a:extLst>
          </p:cNvPr>
          <p:cNvGraphicFramePr>
            <a:graphicFrameLocks noGrp="1"/>
          </p:cNvGraphicFramePr>
          <p:nvPr/>
        </p:nvGraphicFramePr>
        <p:xfrm>
          <a:off x="1915160" y="1869440"/>
          <a:ext cx="70358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5640">
                  <a:extLst>
                    <a:ext uri="{9D8B030D-6E8A-4147-A177-3AD203B41FA5}">
                      <a16:colId xmlns:a16="http://schemas.microsoft.com/office/drawing/2014/main" val="3680091401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747807"/>
                    </a:ext>
                  </a:extLst>
                </a:gridCol>
                <a:gridCol w="2357120">
                  <a:extLst>
                    <a:ext uri="{9D8B030D-6E8A-4147-A177-3AD203B41FA5}">
                      <a16:colId xmlns:a16="http://schemas.microsoft.com/office/drawing/2014/main" val="4604763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P/C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Verif</a:t>
                      </a:r>
                      <a:r>
                        <a:rPr lang="en-US" sz="2400" dirty="0"/>
                        <a:t>. Time 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113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Key-Value store - </a:t>
                      </a:r>
                      <a:r>
                        <a:rPr lang="en-US" sz="2400" b="1" dirty="0"/>
                        <a:t>Verus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139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Key-Value Store - </a:t>
                      </a:r>
                      <a:r>
                        <a:rPr lang="en-US" sz="2400" dirty="0" err="1"/>
                        <a:t>Dafny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519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NUMA Replica - </a:t>
                      </a:r>
                      <a:r>
                        <a:rPr lang="en-US" sz="2400" b="1" dirty="0"/>
                        <a:t>Verus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15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NUMA Replica - </a:t>
                      </a:r>
                      <a:r>
                        <a:rPr lang="en-US" sz="2400" dirty="0" err="1"/>
                        <a:t>Dafny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1130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26492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191ADFB-AEBF-4024-5F8E-01367ADA27A0}"/>
              </a:ext>
            </a:extLst>
          </p:cNvPr>
          <p:cNvSpPr txBox="1"/>
          <p:nvPr/>
        </p:nvSpPr>
        <p:spPr>
          <a:xfrm>
            <a:off x="538480" y="2643108"/>
            <a:ext cx="130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~1600 LoC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19DA80-C0D8-49CE-5771-0FD5B5AEB4A0}"/>
              </a:ext>
            </a:extLst>
          </p:cNvPr>
          <p:cNvSpPr txBox="1"/>
          <p:nvPr/>
        </p:nvSpPr>
        <p:spPr>
          <a:xfrm>
            <a:off x="538480" y="3429000"/>
            <a:ext cx="130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~700 LoC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80A7B5-661C-C791-D8A2-6F412ED850B5}"/>
              </a:ext>
            </a:extLst>
          </p:cNvPr>
          <p:cNvSpPr/>
          <p:nvPr/>
        </p:nvSpPr>
        <p:spPr>
          <a:xfrm>
            <a:off x="381736" y="3241008"/>
            <a:ext cx="8772424" cy="914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F349F0-38E2-5F4F-F033-9CDE7F1F6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860" y="3387739"/>
            <a:ext cx="7772400" cy="34402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B9601E-C98E-1238-E193-D4B6FEBDA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40" y="1791799"/>
            <a:ext cx="11073970" cy="407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9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7D097-0FDB-F682-7E83-97D7F8B64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746" y="500562"/>
            <a:ext cx="5915025" cy="745629"/>
          </a:xfrm>
        </p:spPr>
        <p:txBody>
          <a:bodyPr/>
          <a:lstStyle/>
          <a:p>
            <a:r>
              <a:rPr lang="en-US" dirty="0"/>
              <a:t>Verus Verified Systems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9CBD47-E4E8-29F5-3509-56312DE4B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fld id="{87CD8658-0930-48C0-8384-83BED9AEE75D}" type="slidenum">
              <a:rPr lang="en-US" smtClean="0"/>
              <a:pPr defTabSz="685800">
                <a:defRPr/>
              </a:pPr>
              <a:t>26</a:t>
            </a:fld>
            <a:endParaRPr lang="en-US" sz="9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ADE70F-14C4-0541-BCEA-5F308A2E704A}"/>
              </a:ext>
            </a:extLst>
          </p:cNvPr>
          <p:cNvGrpSpPr/>
          <p:nvPr/>
        </p:nvGrpSpPr>
        <p:grpSpPr>
          <a:xfrm>
            <a:off x="1678210" y="3804616"/>
            <a:ext cx="2659313" cy="1513394"/>
            <a:chOff x="838200" y="4642019"/>
            <a:chExt cx="4727668" cy="269047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DDAB914-BB79-7044-BB48-172596ACF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33848" y="5596126"/>
              <a:ext cx="1736372" cy="1736372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A950321-DD0C-214A-A5F5-3D87560FFD76}"/>
                </a:ext>
              </a:extLst>
            </p:cNvPr>
            <p:cNvSpPr txBox="1"/>
            <p:nvPr/>
          </p:nvSpPr>
          <p:spPr>
            <a:xfrm>
              <a:off x="838200" y="4642019"/>
              <a:ext cx="4727668" cy="1025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en-US" sz="1575" dirty="0">
                  <a:solidFill>
                    <a:prstClr val="black"/>
                  </a:solidFill>
                  <a:latin typeface="Calibri" panose="020F0502020204030204"/>
                </a:rPr>
                <a:t>Concurrent </a:t>
              </a:r>
            </a:p>
            <a:p>
              <a:pPr algn="ctr" defTabSz="685800">
                <a:defRPr/>
              </a:pPr>
              <a:r>
                <a:rPr lang="en-US" sz="1575" dirty="0">
                  <a:solidFill>
                    <a:prstClr val="black"/>
                  </a:solidFill>
                  <a:latin typeface="Calibri" panose="020F0502020204030204"/>
                </a:rPr>
                <a:t>Memory Allocator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85EBD1F7-D92D-4A4F-A728-BA56C3B2E34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9547" y="2053302"/>
            <a:ext cx="1371615" cy="125040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E4606-0073-AE45-8DC0-FC381DD7BD4E}"/>
              </a:ext>
            </a:extLst>
          </p:cNvPr>
          <p:cNvSpPr txBox="1"/>
          <p:nvPr/>
        </p:nvSpPr>
        <p:spPr>
          <a:xfrm>
            <a:off x="7752001" y="1530523"/>
            <a:ext cx="242670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575" dirty="0">
                <a:solidFill>
                  <a:prstClr val="black"/>
                </a:solidFill>
                <a:latin typeface="Calibri" panose="020F0502020204030204"/>
              </a:rPr>
              <a:t>Distributed </a:t>
            </a:r>
          </a:p>
          <a:p>
            <a:pPr algn="ctr" defTabSz="685800">
              <a:defRPr/>
            </a:pPr>
            <a:r>
              <a:rPr lang="en-US" sz="1575" dirty="0">
                <a:solidFill>
                  <a:prstClr val="black"/>
                </a:solidFill>
                <a:latin typeface="Calibri" panose="020F0502020204030204"/>
              </a:rPr>
              <a:t>Key-Value Store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030310-E14A-804C-9AB4-8B11014A5EA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3609" y="2090294"/>
            <a:ext cx="2307962" cy="12134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CEF9407-FCF6-E047-B155-78CC6403E01F}"/>
              </a:ext>
            </a:extLst>
          </p:cNvPr>
          <p:cNvSpPr txBox="1"/>
          <p:nvPr/>
        </p:nvSpPr>
        <p:spPr>
          <a:xfrm>
            <a:off x="4987936" y="1795982"/>
            <a:ext cx="2659313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575" dirty="0">
                <a:solidFill>
                  <a:prstClr val="black"/>
                </a:solidFill>
                <a:latin typeface="Calibri" panose="020F0502020204030204"/>
              </a:rPr>
              <a:t>NUMA-aware Replica Library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13A54A-50B7-4047-95E2-13C4AD4E5BA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2369" y="2096457"/>
            <a:ext cx="1942459" cy="12504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D0F7217-4CD7-6C40-83D2-B3C7AA639AD5}"/>
              </a:ext>
            </a:extLst>
          </p:cNvPr>
          <p:cNvSpPr txBox="1"/>
          <p:nvPr/>
        </p:nvSpPr>
        <p:spPr>
          <a:xfrm>
            <a:off x="2063942" y="1793365"/>
            <a:ext cx="2659313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575" dirty="0">
                <a:solidFill>
                  <a:prstClr val="black"/>
                </a:solidFill>
                <a:latin typeface="Calibri" panose="020F0502020204030204"/>
              </a:rPr>
              <a:t>OS Page Table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D7EB45-910A-D8B6-4A35-28F10FB35684}"/>
              </a:ext>
            </a:extLst>
          </p:cNvPr>
          <p:cNvGrpSpPr/>
          <p:nvPr/>
        </p:nvGrpSpPr>
        <p:grpSpPr>
          <a:xfrm>
            <a:off x="4198569" y="3804615"/>
            <a:ext cx="1661386" cy="1462708"/>
            <a:chOff x="4380256" y="4096757"/>
            <a:chExt cx="2953575" cy="26003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3DFC18-683D-CC24-99A7-61AF98A06873}"/>
                </a:ext>
              </a:extLst>
            </p:cNvPr>
            <p:cNvSpPr txBox="1"/>
            <p:nvPr/>
          </p:nvSpPr>
          <p:spPr>
            <a:xfrm>
              <a:off x="4510757" y="4096757"/>
              <a:ext cx="2703568" cy="1025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en-US" sz="1575" dirty="0">
                  <a:solidFill>
                    <a:prstClr val="black"/>
                  </a:solidFill>
                  <a:latin typeface="Calibri" panose="020F0502020204030204"/>
                </a:rPr>
                <a:t>Persistent-</a:t>
              </a:r>
            </a:p>
            <a:p>
              <a:pPr algn="ctr" defTabSz="685800">
                <a:defRPr/>
              </a:pPr>
              <a:r>
                <a:rPr lang="en-US" sz="1575" dirty="0">
                  <a:solidFill>
                    <a:prstClr val="black"/>
                  </a:solidFill>
                  <a:latin typeface="Calibri" panose="020F0502020204030204"/>
                </a:rPr>
                <a:t>Memory Log</a:t>
              </a:r>
            </a:p>
          </p:txBody>
        </p:sp>
        <p:pic>
          <p:nvPicPr>
            <p:cNvPr id="1026" name="Picture 2" descr="Intel Optane Memory: What is It and Why Do You Need It?">
              <a:extLst>
                <a:ext uri="{FF2B5EF4-FFF2-40B4-BE49-F238E27FC236}">
                  <a16:creationId xmlns:a16="http://schemas.microsoft.com/office/drawing/2014/main" id="{3C0A13FE-07DE-75AC-551F-3E53AD53EB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380256" y="4751327"/>
              <a:ext cx="2953575" cy="194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BAF2ECB-BB99-D293-9654-6AE029E9461E}"/>
              </a:ext>
            </a:extLst>
          </p:cNvPr>
          <p:cNvGrpSpPr/>
          <p:nvPr/>
        </p:nvGrpSpPr>
        <p:grpSpPr>
          <a:xfrm>
            <a:off x="6457635" y="3777137"/>
            <a:ext cx="1463952" cy="1503883"/>
            <a:chOff x="4636278" y="3963068"/>
            <a:chExt cx="1951936" cy="2005177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5F8DA6D5-3602-4950-0D48-5C0A2C3513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1107" y="4701733"/>
              <a:ext cx="1302279" cy="1266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34D6A2A-4457-56FF-8F1D-E6D174118AF3}"/>
                </a:ext>
              </a:extLst>
            </p:cNvPr>
            <p:cNvSpPr txBox="1"/>
            <p:nvPr/>
          </p:nvSpPr>
          <p:spPr>
            <a:xfrm>
              <a:off x="4636278" y="3963068"/>
              <a:ext cx="195193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en-US" sz="1575" dirty="0">
                  <a:solidFill>
                    <a:prstClr val="black"/>
                  </a:solidFill>
                  <a:latin typeface="Calibri" panose="020F0502020204030204"/>
                </a:rPr>
                <a:t>Kubernetes</a:t>
              </a:r>
            </a:p>
            <a:p>
              <a:pPr algn="ctr" defTabSz="685800">
                <a:defRPr/>
              </a:pPr>
              <a:r>
                <a:rPr lang="en-US" sz="1575" dirty="0">
                  <a:solidFill>
                    <a:prstClr val="black"/>
                  </a:solidFill>
                  <a:latin typeface="Calibri" panose="020F0502020204030204"/>
                </a:rPr>
                <a:t>Controllers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C617DB-8AC6-7550-CEEB-7EDC0FBF0D0F}"/>
              </a:ext>
            </a:extLst>
          </p:cNvPr>
          <p:cNvGrpSpPr/>
          <p:nvPr/>
        </p:nvGrpSpPr>
        <p:grpSpPr>
          <a:xfrm>
            <a:off x="8486241" y="3774068"/>
            <a:ext cx="1835038" cy="1506950"/>
            <a:chOff x="6392050" y="3958979"/>
            <a:chExt cx="2446717" cy="2009266"/>
          </a:xfrm>
        </p:grpSpPr>
        <p:pic>
          <p:nvPicPr>
            <p:cNvPr id="1034" name="Picture 10" descr="Anjuna Partner: AMD">
              <a:extLst>
                <a:ext uri="{FF2B5EF4-FFF2-40B4-BE49-F238E27FC236}">
                  <a16:creationId xmlns:a16="http://schemas.microsoft.com/office/drawing/2014/main" id="{7354FBD4-AFA6-F2B9-E60C-5F33073F8B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973795" y="4701733"/>
              <a:ext cx="1283226" cy="1266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2D75217-2434-88F9-C9BF-08EE8852CB3B}"/>
                </a:ext>
              </a:extLst>
            </p:cNvPr>
            <p:cNvSpPr txBox="1"/>
            <p:nvPr/>
          </p:nvSpPr>
          <p:spPr>
            <a:xfrm>
              <a:off x="6392050" y="3958979"/>
              <a:ext cx="244671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en-US" sz="1575" dirty="0">
                  <a:solidFill>
                    <a:prstClr val="black"/>
                  </a:solidFill>
                  <a:latin typeface="Calibri" panose="020F0502020204030204"/>
                </a:rPr>
                <a:t>Security Module for Confidential VMs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24F62C2A-93FF-02CE-5415-745C11472874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589408" y="5075635"/>
            <a:ext cx="507381" cy="8154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335BD9-18C8-580B-8BC8-8E9BCB34B9E7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769592" y="5072568"/>
            <a:ext cx="507381" cy="81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9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6" grpId="0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07892-8A85-A141-B889-4C40B9CAA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636"/>
            <a:ext cx="9842938" cy="1325563"/>
          </a:xfrm>
        </p:spPr>
        <p:txBody>
          <a:bodyPr/>
          <a:lstStyle/>
          <a:p>
            <a:r>
              <a:rPr lang="en-US" dirty="0"/>
              <a:t>Proofs are becoming cheaper!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0F839-7F51-5F45-8841-9552F40CE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65D06-CFCF-F547-BE14-2BD50C844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782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AF5D48-2136-4B1E-BDC0-4149E98A50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BD8C4-DA08-FB4C-BCF5-6698194F646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2651" y="1341688"/>
            <a:ext cx="6456517" cy="21897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A3C96E7-F1CC-2D45-D1D7-45FD62596E61}"/>
              </a:ext>
            </a:extLst>
          </p:cNvPr>
          <p:cNvGrpSpPr/>
          <p:nvPr/>
        </p:nvGrpSpPr>
        <p:grpSpPr>
          <a:xfrm>
            <a:off x="2042552" y="3668569"/>
            <a:ext cx="8625448" cy="2809702"/>
            <a:chOff x="1906145" y="4475199"/>
            <a:chExt cx="7772400" cy="25318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2E8946E-C4E8-DBB1-AD5E-83F913AD2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06145" y="4475199"/>
              <a:ext cx="7772400" cy="253182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FB99CD0-4C56-3D4D-90B3-EFB432CB03F7}"/>
                </a:ext>
              </a:extLst>
            </p:cNvPr>
            <p:cNvSpPr txBox="1"/>
            <p:nvPr/>
          </p:nvSpPr>
          <p:spPr>
            <a:xfrm>
              <a:off x="2020448" y="6516688"/>
              <a:ext cx="1242243" cy="30507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Atmosphere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0A63F63-3F77-2E63-523F-AFCF44185AA3}"/>
              </a:ext>
            </a:extLst>
          </p:cNvPr>
          <p:cNvSpPr/>
          <p:nvPr/>
        </p:nvSpPr>
        <p:spPr>
          <a:xfrm>
            <a:off x="2169400" y="4199526"/>
            <a:ext cx="7542636" cy="33855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2737B2-4515-7283-5B59-ABF61A94FC35}"/>
              </a:ext>
            </a:extLst>
          </p:cNvPr>
          <p:cNvSpPr/>
          <p:nvPr/>
        </p:nvSpPr>
        <p:spPr>
          <a:xfrm>
            <a:off x="2152650" y="5947404"/>
            <a:ext cx="7542636" cy="338554"/>
          </a:xfrm>
          <a:prstGeom prst="rect">
            <a:avLst/>
          </a:prstGeom>
          <a:noFill/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6225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38A6C-F83E-BF41-BEDB-7D58FDF9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Trying Verus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6EB907-87B5-A040-A334-7AFEDFAF57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" r="39721"/>
          <a:stretch/>
        </p:blipFill>
        <p:spPr>
          <a:xfrm>
            <a:off x="838200" y="1583956"/>
            <a:ext cx="8062536" cy="47469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68DB14-014D-464E-B7F0-9C520847F6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74"/>
          <a:stretch/>
        </p:blipFill>
        <p:spPr>
          <a:xfrm>
            <a:off x="4508367" y="1690688"/>
            <a:ext cx="5297028" cy="47469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695B02-11DB-F541-9417-01C2A4C39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382" y="361214"/>
            <a:ext cx="5889582" cy="62396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16A8A9-1D48-274E-AED3-3F7620506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2281" y="1477224"/>
            <a:ext cx="6832303" cy="46972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03C71B9-D3F7-5740-9A84-34549CD70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CD8658-0930-48C0-8384-83BED9AEE75D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266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can make it happen!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79724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187126" y="2718647"/>
            <a:ext cx="5795194" cy="1449659"/>
            <a:chOff x="1486176" y="3141067"/>
            <a:chExt cx="5795194" cy="1733739"/>
          </a:xfrm>
        </p:grpSpPr>
        <p:sp>
          <p:nvSpPr>
            <p:cNvPr id="6" name="Rectangle 5"/>
            <p:cNvSpPr/>
            <p:nvPr/>
          </p:nvSpPr>
          <p:spPr>
            <a:xfrm>
              <a:off x="1486176" y="3141067"/>
              <a:ext cx="5795194" cy="1733739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endParaRPr lang="en-US" sz="3200" kern="0" dirty="0">
                <a:solidFill>
                  <a:prstClr val="white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5546141" y="4466027"/>
              <a:ext cx="1554480" cy="32358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Core Math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594862" y="4466027"/>
              <a:ext cx="1554480" cy="32358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TPM Driver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643582" y="4466027"/>
              <a:ext cx="1554480" cy="32358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Net Driver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643582" y="3627969"/>
              <a:ext cx="1554480" cy="32358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UDP/IP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594862" y="3627969"/>
              <a:ext cx="1554480" cy="32358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 err="1">
                  <a:solidFill>
                    <a:prstClr val="white"/>
                  </a:solidFill>
                </a:rPr>
                <a:t>Datatypes</a:t>
              </a:r>
              <a:endParaRPr lang="en-US" sz="2000" kern="0" dirty="0">
                <a:solidFill>
                  <a:prstClr val="white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5546141" y="3627969"/>
              <a:ext cx="1554480" cy="32358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RSA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1643582" y="4045274"/>
              <a:ext cx="1554480" cy="32358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Ethernet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546141" y="4045274"/>
              <a:ext cx="1554480" cy="32358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 err="1">
                  <a:solidFill>
                    <a:prstClr val="white"/>
                  </a:solidFill>
                </a:rPr>
                <a:t>BigNum</a:t>
              </a:r>
              <a:endParaRPr lang="en-US" sz="2000" kern="0" dirty="0">
                <a:solidFill>
                  <a:prstClr val="white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94862" y="4045274"/>
              <a:ext cx="1554480" cy="32358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SHA-256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498538" y="3201769"/>
              <a:ext cx="1795848" cy="32358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Std. Lib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449817" y="3201769"/>
              <a:ext cx="1795848" cy="32358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App Common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5428715" y="2159355"/>
            <a:ext cx="1133242" cy="488056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none" lIns="0" tIns="0" rIns="0" bIns="0" rtlCol="0" anchor="ctr" anchorCtr="0"/>
          <a:lstStyle/>
          <a:p>
            <a:pPr algn="ctr" defTabSz="457200"/>
            <a:r>
              <a:rPr lang="en-US" sz="2000" kern="0" dirty="0">
                <a:solidFill>
                  <a:prstClr val="white"/>
                </a:solidFill>
              </a:rPr>
              <a:t>App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187126" y="4239268"/>
            <a:ext cx="5795194" cy="751522"/>
            <a:chOff x="1493630" y="4955930"/>
            <a:chExt cx="5795194" cy="865122"/>
          </a:xfrm>
        </p:grpSpPr>
        <p:sp>
          <p:nvSpPr>
            <p:cNvPr id="20" name="Rectangle 19"/>
            <p:cNvSpPr/>
            <p:nvPr/>
          </p:nvSpPr>
          <p:spPr>
            <a:xfrm>
              <a:off x="1493630" y="4955930"/>
              <a:ext cx="5795194" cy="865122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endParaRPr lang="en-US" sz="3200" kern="0" dirty="0">
                <a:solidFill>
                  <a:prstClr val="white"/>
                </a:solidFill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1643582" y="5054735"/>
              <a:ext cx="1054435" cy="667512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Late</a:t>
              </a:r>
            </a:p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launch</a:t>
              </a: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4127990" y="5054735"/>
              <a:ext cx="1028271" cy="667512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IOMMU</a:t>
              </a: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2827947" y="5054735"/>
              <a:ext cx="1170113" cy="667512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Segments</a:t>
              </a: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6386420" y="5054735"/>
              <a:ext cx="714201" cy="667512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GC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286191" y="5054735"/>
              <a:ext cx="970300" cy="651602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Device</a:t>
              </a:r>
              <a:br>
                <a:rPr lang="en-US" sz="2000" kern="0" dirty="0">
                  <a:solidFill>
                    <a:prstClr val="white"/>
                  </a:solidFill>
                </a:rPr>
              </a:br>
              <a:r>
                <a:rPr lang="en-US" sz="2000" kern="0" dirty="0">
                  <a:solidFill>
                    <a:prstClr val="white"/>
                  </a:solidFill>
                </a:rPr>
                <a:t>IO</a:t>
              </a:r>
            </a:p>
          </p:txBody>
        </p:sp>
      </p:grpSp>
      <p:sp>
        <p:nvSpPr>
          <p:cNvPr id="26" name="Rectangle 25"/>
          <p:cNvSpPr/>
          <p:nvPr/>
        </p:nvSpPr>
        <p:spPr>
          <a:xfrm>
            <a:off x="3441344" y="4003787"/>
            <a:ext cx="1011816" cy="1323439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80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8000" b="1" dirty="0">
              <a:solidFill>
                <a:srgbClr val="008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641297" y="4003787"/>
            <a:ext cx="1011816" cy="1323439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80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8000" b="1" dirty="0">
              <a:solidFill>
                <a:srgbClr val="008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811066" y="4003787"/>
            <a:ext cx="1011816" cy="1323439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80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8000" b="1" dirty="0">
              <a:solidFill>
                <a:srgbClr val="008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903540" y="4003787"/>
            <a:ext cx="1011816" cy="1323439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80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8000" b="1" dirty="0">
              <a:solidFill>
                <a:srgbClr val="008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956989" y="4009820"/>
            <a:ext cx="1011816" cy="1323439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80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8000" b="1" dirty="0">
              <a:solidFill>
                <a:srgbClr val="008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279208" y="3409391"/>
            <a:ext cx="865943" cy="1107996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6600" b="1" dirty="0">
              <a:solidFill>
                <a:srgbClr val="00800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274346" y="3437931"/>
            <a:ext cx="865943" cy="1107996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6600" b="1" dirty="0">
              <a:solidFill>
                <a:srgbClr val="008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351149" y="3076445"/>
            <a:ext cx="865943" cy="1107996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6600" b="1" dirty="0">
              <a:solidFill>
                <a:srgbClr val="008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307318" y="3031621"/>
            <a:ext cx="865943" cy="1107996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6600" b="1" dirty="0">
              <a:solidFill>
                <a:srgbClr val="0080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274346" y="3055979"/>
            <a:ext cx="865943" cy="1107996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6600" b="1" dirty="0">
              <a:solidFill>
                <a:srgbClr val="008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307318" y="2665786"/>
            <a:ext cx="865943" cy="1107996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6600" b="1" dirty="0">
              <a:solidFill>
                <a:srgbClr val="008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351149" y="2700271"/>
            <a:ext cx="865943" cy="1107996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6600" b="1" dirty="0">
              <a:solidFill>
                <a:srgbClr val="008000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274346" y="2691097"/>
            <a:ext cx="865943" cy="1107996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6600" b="1" dirty="0">
              <a:solidFill>
                <a:srgbClr val="008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373146" y="2309601"/>
            <a:ext cx="865943" cy="1107996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6600" b="1" dirty="0">
              <a:solidFill>
                <a:srgbClr val="008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420754" y="2309601"/>
            <a:ext cx="865943" cy="1107996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6600" b="1" dirty="0">
              <a:solidFill>
                <a:srgbClr val="008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054626" y="1827992"/>
            <a:ext cx="865943" cy="1107996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6600" b="1" dirty="0">
              <a:solidFill>
                <a:srgbClr val="00800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344532" y="3831090"/>
            <a:ext cx="1554480" cy="26598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4" name="Rectangular Callout 43"/>
          <p:cNvSpPr/>
          <p:nvPr/>
        </p:nvSpPr>
        <p:spPr>
          <a:xfrm>
            <a:off x="1717263" y="2062192"/>
            <a:ext cx="2070227" cy="959994"/>
          </a:xfrm>
          <a:prstGeom prst="wedgeRectCallout">
            <a:avLst>
              <a:gd name="adj1" fmla="val 67957"/>
              <a:gd name="adj2" fmla="val 129763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1</a:t>
            </a:r>
            <a:r>
              <a:rPr lang="en-US" baseline="30000" dirty="0">
                <a:solidFill>
                  <a:prstClr val="black"/>
                </a:solidFill>
              </a:rPr>
              <a:t>st</a:t>
            </a:r>
            <a:r>
              <a:rPr lang="en-US" dirty="0">
                <a:solidFill>
                  <a:prstClr val="black"/>
                </a:solidFill>
              </a:rPr>
              <a:t> Version: Secure, </a:t>
            </a:r>
          </a:p>
          <a:p>
            <a:pPr algn="ctr"/>
            <a:r>
              <a:rPr lang="en-US" dirty="0">
                <a:solidFill>
                  <a:prstClr val="black"/>
                </a:solidFill>
              </a:rPr>
              <a:t>but non-functional</a:t>
            </a:r>
          </a:p>
        </p:txBody>
      </p:sp>
    </p:spTree>
    <p:extLst>
      <p:ext uri="{BB962C8B-B14F-4D97-AF65-F5344CB8AC3E}">
        <p14:creationId xmlns:p14="http://schemas.microsoft.com/office/powerpoint/2010/main" val="64995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2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3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4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 animBg="1"/>
      <p:bldP spid="4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632D3-E32B-1600-19A7-13E37EEEF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produces better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81747-DCF9-D42A-91BC-92D371397B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0166358-5D49-A8ED-434B-78BBC50FFE97}"/>
              </a:ext>
            </a:extLst>
          </p:cNvPr>
          <p:cNvGrpSpPr/>
          <p:nvPr/>
        </p:nvGrpSpPr>
        <p:grpSpPr>
          <a:xfrm>
            <a:off x="736142" y="1858604"/>
            <a:ext cx="2961521" cy="2483892"/>
            <a:chOff x="222598" y="1321066"/>
            <a:chExt cx="2961521" cy="248389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C1A5BE8-E1A7-E4D2-E7EC-00BF0F48C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598" y="1321066"/>
              <a:ext cx="2961521" cy="200828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D3371D-486D-E123-39C3-61CA64430A2C}"/>
                </a:ext>
              </a:extLst>
            </p:cNvPr>
            <p:cNvSpPr txBox="1"/>
            <p:nvPr/>
          </p:nvSpPr>
          <p:spPr>
            <a:xfrm>
              <a:off x="586585" y="3435626"/>
              <a:ext cx="2233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</a:rPr>
                <a:t>[Yang et al. 2011]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D6E8802-4EE6-8594-A9F0-CBAE631A31D9}"/>
              </a:ext>
            </a:extLst>
          </p:cNvPr>
          <p:cNvGrpSpPr/>
          <p:nvPr/>
        </p:nvGrpSpPr>
        <p:grpSpPr>
          <a:xfrm>
            <a:off x="8534776" y="1511155"/>
            <a:ext cx="2487155" cy="2883875"/>
            <a:chOff x="6234871" y="1261681"/>
            <a:chExt cx="2487155" cy="2883875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FD4FE98-8981-C17A-D469-7E49D217B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5135" y="1678665"/>
              <a:ext cx="2466891" cy="246689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33CF38-1185-05BB-9364-4514F480F7BC}"/>
                </a:ext>
              </a:extLst>
            </p:cNvPr>
            <p:cNvSpPr txBox="1"/>
            <p:nvPr/>
          </p:nvSpPr>
          <p:spPr>
            <a:xfrm>
              <a:off x="6234871" y="3723690"/>
              <a:ext cx="2233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</a:rPr>
                <a:t>[Fisher et al. 2017]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1C322A7-16A3-558A-ABF9-10F3C009F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7064" y="1261681"/>
              <a:ext cx="1329160" cy="730176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59395D0-D1AE-11BB-52FA-2FFC944DAAE2}"/>
              </a:ext>
            </a:extLst>
          </p:cNvPr>
          <p:cNvGrpSpPr/>
          <p:nvPr/>
        </p:nvGrpSpPr>
        <p:grpSpPr>
          <a:xfrm>
            <a:off x="4999446" y="1876243"/>
            <a:ext cx="2233547" cy="2497827"/>
            <a:chOff x="3398398" y="1876243"/>
            <a:chExt cx="2233547" cy="249782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940200-C50D-9F69-606E-B90DACE7D667}"/>
                </a:ext>
              </a:extLst>
            </p:cNvPr>
            <p:cNvSpPr txBox="1"/>
            <p:nvPr/>
          </p:nvSpPr>
          <p:spPr>
            <a:xfrm>
              <a:off x="3398398" y="4004738"/>
              <a:ext cx="2233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</a:rPr>
                <a:t>[Fonseca et al. 2017]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178941C-6F7E-8902-6CF5-23892DA50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98398" y="1876243"/>
              <a:ext cx="2233547" cy="2036164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C93794C-76CB-63FE-1891-7368FEC4CD82}"/>
              </a:ext>
            </a:extLst>
          </p:cNvPr>
          <p:cNvSpPr/>
          <p:nvPr/>
        </p:nvSpPr>
        <p:spPr>
          <a:xfrm>
            <a:off x="910966" y="4527604"/>
            <a:ext cx="309438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CompCert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is the only compiler we have tested for which </a:t>
            </a:r>
            <a:r>
              <a:rPr kumimoji="0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Csmith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 cannot find wrong-code errors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. This is not for lack of trying: we have 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devoted about six CPU-years 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to the task.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B494F2-0E24-D2C1-CB62-70113CC602A5}"/>
              </a:ext>
            </a:extLst>
          </p:cNvPr>
          <p:cNvSpPr/>
          <p:nvPr/>
        </p:nvSpPr>
        <p:spPr>
          <a:xfrm>
            <a:off x="4609464" y="4527604"/>
            <a:ext cx="336851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[N]one of these bugs were found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in the distributed protocols of verified systems, despite that we specifically searched for protocol bugs and 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spent more than eight months 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in this process.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30FA97-ADBB-FAD4-723F-7F89272738C3}"/>
              </a:ext>
            </a:extLst>
          </p:cNvPr>
          <p:cNvSpPr/>
          <p:nvPr/>
        </p:nvSpPr>
        <p:spPr>
          <a:xfrm>
            <a:off x="8383946" y="4597001"/>
            <a:ext cx="312618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 penetration testing expert at DARPA commented that the </a:t>
            </a:r>
            <a:r>
              <a:rPr kumimoji="0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SMACCMCopter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is probably ‘the 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most secure UAV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on the planet.’</a:t>
            </a:r>
            <a:endParaRPr kumimoji="0" lang="en-US" sz="20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13576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40AC0-EC35-9389-7414-F679C78BC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can produce faster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0075D-48F3-40B7-D2E1-E79B0BE73D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3F0715-378B-095E-21CE-E927235B1C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7" t="3252" r="5675" b="2445"/>
          <a:stretch/>
        </p:blipFill>
        <p:spPr>
          <a:xfrm>
            <a:off x="1031842" y="1626202"/>
            <a:ext cx="3704734" cy="27785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1D2F94-9923-4D93-8B18-C0B22A1261CD}"/>
              </a:ext>
            </a:extLst>
          </p:cNvPr>
          <p:cNvSpPr txBox="1"/>
          <p:nvPr/>
        </p:nvSpPr>
        <p:spPr>
          <a:xfrm>
            <a:off x="1031843" y="4522955"/>
            <a:ext cx="3704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EverCrypt</a:t>
            </a:r>
            <a:r>
              <a:rPr lang="en-US" sz="2400" dirty="0"/>
              <a:t> Crypto Provider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42D2DD-02F6-2712-E9A6-D8CB70701395}"/>
              </a:ext>
            </a:extLst>
          </p:cNvPr>
          <p:cNvSpPr txBox="1"/>
          <p:nvPr/>
        </p:nvSpPr>
        <p:spPr>
          <a:xfrm>
            <a:off x="838200" y="5102822"/>
            <a:ext cx="40920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rgbClr val="C00000"/>
                </a:solidFill>
              </a:rPr>
              <a:t>matches or exceeds </a:t>
            </a:r>
            <a:r>
              <a:rPr lang="en-US" sz="2400" dirty="0"/>
              <a:t>the performance of state-of-the art </a:t>
            </a:r>
            <a:br>
              <a:rPr lang="en-US" sz="2400" dirty="0"/>
            </a:br>
            <a:r>
              <a:rPr lang="en-US" sz="2400" dirty="0"/>
              <a:t>(verified </a:t>
            </a:r>
            <a:r>
              <a:rPr lang="en-US" sz="2400" b="1" i="1" dirty="0">
                <a:solidFill>
                  <a:srgbClr val="C00000"/>
                </a:solidFill>
              </a:rPr>
              <a:t>or unverified</a:t>
            </a:r>
            <a:r>
              <a:rPr lang="en-US" sz="2400" dirty="0"/>
              <a:t>) </a:t>
            </a:r>
            <a:br>
              <a:rPr lang="en-US" sz="2400" dirty="0"/>
            </a:br>
            <a:r>
              <a:rPr lang="en-US" sz="2400" dirty="0"/>
              <a:t>implementations!</a:t>
            </a:r>
          </a:p>
        </p:txBody>
      </p:sp>
      <p:pic>
        <p:nvPicPr>
          <p:cNvPr id="2050" name="Picture 2" descr="Firefox logo - Wikipedia">
            <a:extLst>
              <a:ext uri="{FF2B5EF4-FFF2-40B4-BE49-F238E27FC236}">
                <a16:creationId xmlns:a16="http://schemas.microsoft.com/office/drawing/2014/main" id="{09676C32-CFB9-6456-A277-6BD88F4C7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184" y="1428042"/>
            <a:ext cx="2978137" cy="309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8BE957-D47B-D799-5AD3-95549D508135}"/>
              </a:ext>
            </a:extLst>
          </p:cNvPr>
          <p:cNvCxnSpPr/>
          <p:nvPr/>
        </p:nvCxnSpPr>
        <p:spPr>
          <a:xfrm>
            <a:off x="5213023" y="3082565"/>
            <a:ext cx="1951348" cy="0"/>
          </a:xfrm>
          <a:prstGeom prst="straightConnector1">
            <a:avLst/>
          </a:prstGeom>
          <a:ln w="1905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613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limitations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31421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021" y="2594689"/>
            <a:ext cx="2141653" cy="14221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055" y="4481726"/>
            <a:ext cx="2139619" cy="14221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527" y="2626310"/>
            <a:ext cx="2476165" cy="123808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D0E04E44-0C16-59A4-CF5B-8681C9BF2418}"/>
              </a:ext>
            </a:extLst>
          </p:cNvPr>
          <p:cNvGrpSpPr/>
          <p:nvPr/>
        </p:nvGrpSpPr>
        <p:grpSpPr>
          <a:xfrm>
            <a:off x="5984713" y="4452397"/>
            <a:ext cx="1451524" cy="1451524"/>
            <a:chOff x="7199842" y="3909780"/>
            <a:chExt cx="840315" cy="840315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1F09D54-C251-4FD7-1717-F4B2F1932227}"/>
                </a:ext>
              </a:extLst>
            </p:cNvPr>
            <p:cNvSpPr/>
            <p:nvPr/>
          </p:nvSpPr>
          <p:spPr>
            <a:xfrm>
              <a:off x="7278315" y="3988253"/>
              <a:ext cx="683369" cy="683369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C118A794-83CA-54B8-09A7-F021BF4A2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99842" y="3909780"/>
              <a:ext cx="840315" cy="840315"/>
            </a:xfrm>
            <a:prstGeom prst="rect">
              <a:avLst/>
            </a:prstGeom>
          </p:spPr>
        </p:pic>
      </p:grpSp>
      <p:pic>
        <p:nvPicPr>
          <p:cNvPr id="1026" name="Picture 2" descr="Tux (mascot) - Wikipedia">
            <a:extLst>
              <a:ext uri="{FF2B5EF4-FFF2-40B4-BE49-F238E27FC236}">
                <a16:creationId xmlns:a16="http://schemas.microsoft.com/office/drawing/2014/main" id="{40B40A28-9DFF-79D2-5D50-215C8D6BE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735" y="2648721"/>
            <a:ext cx="1235182" cy="146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74AC8FA4-7EC6-141F-3ACF-DB74AA6D8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0743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latin typeface="Calibri"/>
              </a:rPr>
              <a:t>Proofs are subject to assumptions, not absolute!</a:t>
            </a:r>
          </a:p>
          <a:p>
            <a:endParaRPr lang="en-US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E55A8E6-17EC-503A-B02D-C831A56CFA32}"/>
              </a:ext>
            </a:extLst>
          </p:cNvPr>
          <p:cNvGrpSpPr/>
          <p:nvPr/>
        </p:nvGrpSpPr>
        <p:grpSpPr>
          <a:xfrm>
            <a:off x="984820" y="2648721"/>
            <a:ext cx="1838813" cy="1325562"/>
            <a:chOff x="1283948" y="5199089"/>
            <a:chExt cx="876383" cy="631766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1F8C256-4CB8-2FC4-F69C-444D01A03A26}"/>
                </a:ext>
              </a:extLst>
            </p:cNvPr>
            <p:cNvGrpSpPr/>
            <p:nvPr/>
          </p:nvGrpSpPr>
          <p:grpSpPr>
            <a:xfrm>
              <a:off x="1551926" y="5224661"/>
              <a:ext cx="553748" cy="566433"/>
              <a:chOff x="3657600" y="1858020"/>
              <a:chExt cx="2076680" cy="2036873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68E3E9AA-2EED-F303-20C0-B683F2E48FA3}"/>
                  </a:ext>
                </a:extLst>
              </p:cNvPr>
              <p:cNvGrpSpPr/>
              <p:nvPr/>
            </p:nvGrpSpPr>
            <p:grpSpPr>
              <a:xfrm>
                <a:off x="3657600" y="1952627"/>
                <a:ext cx="2076680" cy="1942266"/>
                <a:chOff x="2109271" y="1667465"/>
                <a:chExt cx="2076680" cy="1942266"/>
              </a:xfrm>
            </p:grpSpPr>
            <p:sp>
              <p:nvSpPr>
                <p:cNvPr id="1031" name="Oval 1030">
                  <a:extLst>
                    <a:ext uri="{FF2B5EF4-FFF2-40B4-BE49-F238E27FC236}">
                      <a16:creationId xmlns:a16="http://schemas.microsoft.com/office/drawing/2014/main" id="{4DB8AF02-4955-1189-CEF7-EAA795E4A2B8}"/>
                    </a:ext>
                  </a:extLst>
                </p:cNvPr>
                <p:cNvSpPr/>
                <p:nvPr/>
              </p:nvSpPr>
              <p:spPr>
                <a:xfrm>
                  <a:off x="2109271" y="2236736"/>
                  <a:ext cx="533400" cy="533400"/>
                </a:xfrm>
                <a:prstGeom prst="ellipse">
                  <a:avLst/>
                </a:prstGeom>
                <a:solidFill>
                  <a:srgbClr val="9BBB59"/>
                </a:solidFill>
                <a:ln w="25400" cap="flat" cmpd="sng" algn="ctr">
                  <a:solidFill>
                    <a:srgbClr val="9BBB5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32" name="Oval 1031">
                  <a:extLst>
                    <a:ext uri="{FF2B5EF4-FFF2-40B4-BE49-F238E27FC236}">
                      <a16:creationId xmlns:a16="http://schemas.microsoft.com/office/drawing/2014/main" id="{49ACA414-A080-FA0D-FC14-89B486D562EE}"/>
                    </a:ext>
                  </a:extLst>
                </p:cNvPr>
                <p:cNvSpPr/>
                <p:nvPr/>
              </p:nvSpPr>
              <p:spPr>
                <a:xfrm>
                  <a:off x="3652551" y="2236736"/>
                  <a:ext cx="533400" cy="533400"/>
                </a:xfrm>
                <a:prstGeom prst="ellipse">
                  <a:avLst/>
                </a:prstGeom>
                <a:solidFill>
                  <a:srgbClr val="9BBB59"/>
                </a:solidFill>
                <a:ln w="25400" cap="flat" cmpd="sng" algn="ctr">
                  <a:solidFill>
                    <a:srgbClr val="9BBB5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33" name="Oval 1032">
                  <a:extLst>
                    <a:ext uri="{FF2B5EF4-FFF2-40B4-BE49-F238E27FC236}">
                      <a16:creationId xmlns:a16="http://schemas.microsoft.com/office/drawing/2014/main" id="{8BEB0542-10DE-9D8D-40EC-972C3C71E81E}"/>
                    </a:ext>
                  </a:extLst>
                </p:cNvPr>
                <p:cNvSpPr/>
                <p:nvPr/>
              </p:nvSpPr>
              <p:spPr>
                <a:xfrm>
                  <a:off x="2427841" y="3076330"/>
                  <a:ext cx="533398" cy="533401"/>
                </a:xfrm>
                <a:prstGeom prst="ellipse">
                  <a:avLst/>
                </a:prstGeom>
                <a:solidFill>
                  <a:srgbClr val="9BBB59"/>
                </a:solidFill>
                <a:ln w="25400" cap="flat" cmpd="sng" algn="ctr">
                  <a:solidFill>
                    <a:srgbClr val="9BBB5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34" name="Oval 1033">
                  <a:extLst>
                    <a:ext uri="{FF2B5EF4-FFF2-40B4-BE49-F238E27FC236}">
                      <a16:creationId xmlns:a16="http://schemas.microsoft.com/office/drawing/2014/main" id="{7BF760CE-21BE-4C57-2049-066E5B359EBD}"/>
                    </a:ext>
                  </a:extLst>
                </p:cNvPr>
                <p:cNvSpPr/>
                <p:nvPr/>
              </p:nvSpPr>
              <p:spPr>
                <a:xfrm>
                  <a:off x="2798145" y="1667465"/>
                  <a:ext cx="533398" cy="533400"/>
                </a:xfrm>
                <a:prstGeom prst="ellipse">
                  <a:avLst/>
                </a:prstGeom>
                <a:solidFill>
                  <a:srgbClr val="9BBB59"/>
                </a:solidFill>
                <a:ln w="25400" cap="flat" cmpd="sng" algn="ctr">
                  <a:solidFill>
                    <a:srgbClr val="9BBB5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35" name="Oval 1034">
                  <a:extLst>
                    <a:ext uri="{FF2B5EF4-FFF2-40B4-BE49-F238E27FC236}">
                      <a16:creationId xmlns:a16="http://schemas.microsoft.com/office/drawing/2014/main" id="{00BBCD97-DA18-B796-AB7F-CACDB1FA5BF1}"/>
                    </a:ext>
                  </a:extLst>
                </p:cNvPr>
                <p:cNvSpPr/>
                <p:nvPr/>
              </p:nvSpPr>
              <p:spPr>
                <a:xfrm>
                  <a:off x="3352800" y="2982016"/>
                  <a:ext cx="533400" cy="533400"/>
                </a:xfrm>
                <a:prstGeom prst="ellipse">
                  <a:avLst/>
                </a:prstGeom>
                <a:solidFill>
                  <a:srgbClr val="9BBB59"/>
                </a:solidFill>
                <a:ln w="25400" cap="flat" cmpd="sng" algn="ctr">
                  <a:solidFill>
                    <a:srgbClr val="9BBB5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90F94F7D-6EF6-3A13-AABC-49BE8EB451FB}"/>
                  </a:ext>
                </a:extLst>
              </p:cNvPr>
              <p:cNvGrpSpPr/>
              <p:nvPr/>
            </p:nvGrpSpPr>
            <p:grpSpPr>
              <a:xfrm>
                <a:off x="4270274" y="1858020"/>
                <a:ext cx="1240455" cy="2028974"/>
                <a:chOff x="2721945" y="1572858"/>
                <a:chExt cx="1240455" cy="2028974"/>
              </a:xfrm>
            </p:grpSpPr>
            <p:sp>
              <p:nvSpPr>
                <p:cNvPr id="1029" name="Donut 1028">
                  <a:extLst>
                    <a:ext uri="{FF2B5EF4-FFF2-40B4-BE49-F238E27FC236}">
                      <a16:creationId xmlns:a16="http://schemas.microsoft.com/office/drawing/2014/main" id="{E70D6863-8634-B67A-EF8F-4E8FB533B432}"/>
                    </a:ext>
                  </a:extLst>
                </p:cNvPr>
                <p:cNvSpPr/>
                <p:nvPr/>
              </p:nvSpPr>
              <p:spPr>
                <a:xfrm>
                  <a:off x="2721945" y="1572858"/>
                  <a:ext cx="685800" cy="706232"/>
                </a:xfrm>
                <a:prstGeom prst="donut">
                  <a:avLst>
                    <a:gd name="adj" fmla="val 789"/>
                  </a:avLst>
                </a:prstGeom>
                <a:solidFill>
                  <a:srgbClr val="9BBB59"/>
                </a:solidFill>
                <a:ln w="25400" cap="flat" cmpd="sng" algn="ctr">
                  <a:solidFill>
                    <a:srgbClr val="9BBB5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30" name="Donut 1029">
                  <a:extLst>
                    <a:ext uri="{FF2B5EF4-FFF2-40B4-BE49-F238E27FC236}">
                      <a16:creationId xmlns:a16="http://schemas.microsoft.com/office/drawing/2014/main" id="{EFF96BAE-3CFC-AC4A-2708-C7F3C61C5F86}"/>
                    </a:ext>
                  </a:extLst>
                </p:cNvPr>
                <p:cNvSpPr/>
                <p:nvPr/>
              </p:nvSpPr>
              <p:spPr>
                <a:xfrm>
                  <a:off x="3276600" y="2895600"/>
                  <a:ext cx="685800" cy="706232"/>
                </a:xfrm>
                <a:prstGeom prst="donut">
                  <a:avLst>
                    <a:gd name="adj" fmla="val 789"/>
                  </a:avLst>
                </a:prstGeom>
                <a:solidFill>
                  <a:srgbClr val="9BBB59"/>
                </a:solidFill>
                <a:ln w="25400" cap="flat" cmpd="sng" algn="ctr">
                  <a:solidFill>
                    <a:srgbClr val="9BBB5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85406CF5-3138-1239-7D43-5506EE1AA6D8}"/>
                  </a:ext>
                </a:extLst>
              </p:cNvPr>
              <p:cNvGrpSpPr/>
              <p:nvPr/>
            </p:nvGrpSpPr>
            <p:grpSpPr>
              <a:xfrm>
                <a:off x="3924300" y="2460942"/>
                <a:ext cx="1354695" cy="1167251"/>
                <a:chOff x="2375971" y="2175780"/>
                <a:chExt cx="1354695" cy="1167251"/>
              </a:xfrm>
            </p:grpSpPr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4F75A8BA-4D81-FB72-ADE0-EB610F1B65FD}"/>
                    </a:ext>
                  </a:extLst>
                </p:cNvPr>
                <p:cNvCxnSpPr/>
                <p:nvPr/>
              </p:nvCxnSpPr>
              <p:spPr>
                <a:xfrm flipV="1">
                  <a:off x="2564555" y="2175780"/>
                  <a:ext cx="311704" cy="13907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9BBB59">
                      <a:lumMod val="50000"/>
                    </a:srgbClr>
                  </a:solidFill>
                  <a:prstDash val="solid"/>
                  <a:tailEnd type="stealth" w="lg" len="lg"/>
                </a:ln>
                <a:effectLst/>
              </p:spPr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51B46A83-F1BA-1A02-9B1C-A1C2FED9498A}"/>
                    </a:ext>
                  </a:extLst>
                </p:cNvPr>
                <p:cNvCxnSpPr/>
                <p:nvPr/>
              </p:nvCxnSpPr>
              <p:spPr>
                <a:xfrm>
                  <a:off x="3253431" y="2175780"/>
                  <a:ext cx="477235" cy="13907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9BBB59">
                      <a:lumMod val="50000"/>
                    </a:srgbClr>
                  </a:solidFill>
                  <a:prstDash val="solid"/>
                  <a:tailEnd type="stealth" w="lg" len="lg"/>
                </a:ln>
                <a:effectLst/>
              </p:spPr>
            </p:cxnSp>
            <p:cxnSp>
              <p:nvCxnSpPr>
                <p:cNvPr id="1024" name="Straight Arrow Connector 1023">
                  <a:extLst>
                    <a:ext uri="{FF2B5EF4-FFF2-40B4-BE49-F238E27FC236}">
                      <a16:creationId xmlns:a16="http://schemas.microsoft.com/office/drawing/2014/main" id="{EF769A60-6839-E858-5335-896F77F2E397}"/>
                    </a:ext>
                  </a:extLst>
                </p:cNvPr>
                <p:cNvCxnSpPr/>
                <p:nvPr/>
              </p:nvCxnSpPr>
              <p:spPr>
                <a:xfrm>
                  <a:off x="3064847" y="2253895"/>
                  <a:ext cx="554655" cy="728122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9BBB59">
                      <a:lumMod val="50000"/>
                    </a:srgbClr>
                  </a:solidFill>
                  <a:prstDash val="solid"/>
                  <a:tailEnd type="stealth" w="lg" len="lg"/>
                </a:ln>
                <a:effectLst/>
              </p:spPr>
            </p:cxnSp>
            <p:cxnSp>
              <p:nvCxnSpPr>
                <p:cNvPr id="1025" name="Straight Arrow Connector 1024">
                  <a:extLst>
                    <a:ext uri="{FF2B5EF4-FFF2-40B4-BE49-F238E27FC236}">
                      <a16:creationId xmlns:a16="http://schemas.microsoft.com/office/drawing/2014/main" id="{E6264BE6-D928-9334-6180-163B3723A4D2}"/>
                    </a:ext>
                  </a:extLst>
                </p:cNvPr>
                <p:cNvCxnSpPr/>
                <p:nvPr/>
              </p:nvCxnSpPr>
              <p:spPr>
                <a:xfrm flipH="1">
                  <a:off x="2883126" y="2607012"/>
                  <a:ext cx="769423" cy="547435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9BBB59">
                      <a:lumMod val="50000"/>
                    </a:srgbClr>
                  </a:solidFill>
                  <a:prstDash val="solid"/>
                  <a:tailEnd type="stealth" w="lg" len="lg"/>
                </a:ln>
                <a:effectLst/>
              </p:spPr>
            </p:cxnSp>
            <p:cxnSp>
              <p:nvCxnSpPr>
                <p:cNvPr id="1027" name="Straight Arrow Connector 1026">
                  <a:extLst>
                    <a:ext uri="{FF2B5EF4-FFF2-40B4-BE49-F238E27FC236}">
                      <a16:creationId xmlns:a16="http://schemas.microsoft.com/office/drawing/2014/main" id="{B75EFC44-59F1-AE9D-D079-090CDCA5FC14}"/>
                    </a:ext>
                  </a:extLst>
                </p:cNvPr>
                <p:cNvCxnSpPr/>
                <p:nvPr/>
              </p:nvCxnSpPr>
              <p:spPr>
                <a:xfrm flipH="1">
                  <a:off x="2961243" y="3300904"/>
                  <a:ext cx="355135" cy="42127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9BBB59">
                      <a:lumMod val="50000"/>
                    </a:srgbClr>
                  </a:solidFill>
                  <a:prstDash val="solid"/>
                  <a:tailEnd type="stealth" w="lg" len="lg"/>
                </a:ln>
                <a:effectLst/>
              </p:spPr>
            </p:cxnSp>
            <p:cxnSp>
              <p:nvCxnSpPr>
                <p:cNvPr id="1028" name="Straight Arrow Connector 1027">
                  <a:extLst>
                    <a:ext uri="{FF2B5EF4-FFF2-40B4-BE49-F238E27FC236}">
                      <a16:creationId xmlns:a16="http://schemas.microsoft.com/office/drawing/2014/main" id="{1337BDCE-46EE-341F-B382-A7BCE5C9C49A}"/>
                    </a:ext>
                  </a:extLst>
                </p:cNvPr>
                <p:cNvCxnSpPr/>
                <p:nvPr/>
              </p:nvCxnSpPr>
              <p:spPr>
                <a:xfrm flipH="1" flipV="1">
                  <a:off x="2375971" y="2770136"/>
                  <a:ext cx="178419" cy="262275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9BBB59">
                      <a:lumMod val="50000"/>
                    </a:srgbClr>
                  </a:solidFill>
                  <a:prstDash val="solid"/>
                  <a:tailEnd type="stealth" w="lg" len="lg"/>
                </a:ln>
                <a:effectLst/>
              </p:spPr>
            </p:cxnSp>
          </p:grp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2A7C8D3-812E-D36F-DC13-865A89414E97}"/>
                </a:ext>
              </a:extLst>
            </p:cNvPr>
            <p:cNvSpPr txBox="1"/>
            <p:nvPr/>
          </p:nvSpPr>
          <p:spPr>
            <a:xfrm>
              <a:off x="1283948" y="5199089"/>
              <a:ext cx="876383" cy="631766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</p:spPr>
          <p:txBody>
            <a:bodyPr wrap="none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Spec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349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19DD3-911B-FB46-F1F7-1437AE87E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Verification?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AA364-4332-A12A-1FCD-B9A860D6B1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8B70E-17F3-6F40-7B7A-56C5BBDFD3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924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105F07-724B-3930-8C6C-B84AABC01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158" y="1275152"/>
            <a:ext cx="7772400" cy="37345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1158" y="274638"/>
            <a:ext cx="8369643" cy="1143000"/>
          </a:xfrm>
        </p:spPr>
        <p:txBody>
          <a:bodyPr>
            <a:noAutofit/>
          </a:bodyPr>
          <a:lstStyle/>
          <a:p>
            <a:r>
              <a:rPr lang="en-US" dirty="0"/>
              <a:t>Is this program correct?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615931" y="2905058"/>
            <a:ext cx="4734911" cy="23622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 anchorCtr="0">
            <a:noAutofit/>
          </a:bodyPr>
          <a:lstStyle/>
          <a:p>
            <a:r>
              <a:rPr lang="en-US" sz="3600" u="sng" dirty="0">
                <a:solidFill>
                  <a:schemeClr val="tx1"/>
                </a:solidFill>
              </a:rPr>
              <a:t>Participation Question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600" dirty="0">
                <a:solidFill>
                  <a:schemeClr val="tx1"/>
                </a:solidFill>
              </a:rPr>
              <a:t>Yes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600" dirty="0">
                <a:solidFill>
                  <a:schemeClr val="tx1"/>
                </a:solidFill>
              </a:rPr>
              <a:t>No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600" dirty="0">
                <a:solidFill>
                  <a:schemeClr val="tx1"/>
                </a:solidFill>
              </a:rPr>
              <a:t>Unsure</a:t>
            </a:r>
          </a:p>
        </p:txBody>
      </p:sp>
    </p:spTree>
    <p:extLst>
      <p:ext uri="{BB962C8B-B14F-4D97-AF65-F5344CB8AC3E}">
        <p14:creationId xmlns:p14="http://schemas.microsoft.com/office/powerpoint/2010/main" val="107323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11BBB-E91F-28AF-4028-DE77D636CD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9</a:t>
            </a:fld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4ED67E9-A181-ABD2-CF9D-A3FA8C97F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158" y="1275152"/>
            <a:ext cx="7772400" cy="3734543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F2EED831-859C-4543-BDBE-141751ACC8DC}"/>
              </a:ext>
            </a:extLst>
          </p:cNvPr>
          <p:cNvSpPr txBox="1">
            <a:spLocks/>
          </p:cNvSpPr>
          <p:nvPr/>
        </p:nvSpPr>
        <p:spPr>
          <a:xfrm>
            <a:off x="1841158" y="274638"/>
            <a:ext cx="881605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j-ea"/>
                <a:cs typeface="+mj-cs"/>
              </a:rPr>
              <a:t>How would you argue this program is correct?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5435D9B-0749-8A3A-9B79-AD7D5F7489C4}"/>
              </a:ext>
            </a:extLst>
          </p:cNvPr>
          <p:cNvSpPr/>
          <p:nvPr/>
        </p:nvSpPr>
        <p:spPr>
          <a:xfrm>
            <a:off x="6168829" y="4693379"/>
            <a:ext cx="1027689" cy="1027689"/>
          </a:xfrm>
          <a:prstGeom prst="ellips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5CAE08F-672A-BD25-4ABB-31F364D8E391}"/>
              </a:ext>
            </a:extLst>
          </p:cNvPr>
          <p:cNvSpPr/>
          <p:nvPr/>
        </p:nvSpPr>
        <p:spPr>
          <a:xfrm>
            <a:off x="8360421" y="4693379"/>
            <a:ext cx="1027689" cy="1027689"/>
          </a:xfrm>
          <a:prstGeom prst="ellips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S’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50B4D8-68E3-965B-5CB5-64137740F80A}"/>
              </a:ext>
            </a:extLst>
          </p:cNvPr>
          <p:cNvSpPr txBox="1"/>
          <p:nvPr/>
        </p:nvSpPr>
        <p:spPr>
          <a:xfrm>
            <a:off x="5855527" y="5826949"/>
            <a:ext cx="1654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Pre(S)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659282-68BC-E80D-5FB2-F84FF3B79FB1}"/>
              </a:ext>
            </a:extLst>
          </p:cNvPr>
          <p:cNvSpPr txBox="1"/>
          <p:nvPr/>
        </p:nvSpPr>
        <p:spPr>
          <a:xfrm>
            <a:off x="8287891" y="5826949"/>
            <a:ext cx="1287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Post(S’)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9B29E6-9162-11CE-3B0D-27AC44761FBD}"/>
              </a:ext>
            </a:extLst>
          </p:cNvPr>
          <p:cNvGrpSpPr/>
          <p:nvPr/>
        </p:nvGrpSpPr>
        <p:grpSpPr>
          <a:xfrm>
            <a:off x="6435865" y="3141377"/>
            <a:ext cx="2718924" cy="2640925"/>
            <a:chOff x="4911865" y="3141376"/>
            <a:chExt cx="2718924" cy="2640925"/>
          </a:xfrm>
        </p:grpSpPr>
        <p:sp>
          <p:nvSpPr>
            <p:cNvPr id="32" name="Circular Arrow 31">
              <a:extLst>
                <a:ext uri="{FF2B5EF4-FFF2-40B4-BE49-F238E27FC236}">
                  <a16:creationId xmlns:a16="http://schemas.microsoft.com/office/drawing/2014/main" id="{D88817A5-7409-4836-814E-73707EBC46F4}"/>
                </a:ext>
              </a:extLst>
            </p:cNvPr>
            <p:cNvSpPr/>
            <p:nvPr/>
          </p:nvSpPr>
          <p:spPr>
            <a:xfrm>
              <a:off x="4911865" y="3463388"/>
              <a:ext cx="2718924" cy="2318913"/>
            </a:xfrm>
            <a:prstGeom prst="circularArrow">
              <a:avLst>
                <a:gd name="adj1" fmla="val 4676"/>
                <a:gd name="adj2" fmla="val 1142319"/>
                <a:gd name="adj3" fmla="val 20507180"/>
                <a:gd name="adj4" fmla="val 10800000"/>
                <a:gd name="adj5" fmla="val 10710"/>
              </a:avLst>
            </a:prstGeom>
            <a:solidFill>
              <a:sysClr val="windowText" lastClr="000000"/>
            </a:solidFill>
            <a:ln w="25400" cap="flat" cmpd="sng" algn="ctr">
              <a:solidFill>
                <a:sysClr val="windowText" lastClr="000000">
                  <a:shade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4C858AF-08FA-D84E-37A0-A1251BB936D7}"/>
                </a:ext>
              </a:extLst>
            </p:cNvPr>
            <p:cNvSpPr txBox="1"/>
            <p:nvPr/>
          </p:nvSpPr>
          <p:spPr>
            <a:xfrm>
              <a:off x="5444182" y="3141376"/>
              <a:ext cx="16542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Program</a:t>
              </a: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44335D9-3DAA-8AF6-46F7-748533D9783C}"/>
              </a:ext>
            </a:extLst>
          </p:cNvPr>
          <p:cNvCxnSpPr/>
          <p:nvPr/>
        </p:nvCxnSpPr>
        <p:spPr>
          <a:xfrm>
            <a:off x="7260202" y="6097157"/>
            <a:ext cx="1027688" cy="0"/>
          </a:xfrm>
          <a:prstGeom prst="straightConnector1">
            <a:avLst/>
          </a:prstGeom>
          <a:noFill/>
          <a:ln w="762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8032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</p:bldLst>
  </p:timing>
</p:sld>
</file>

<file path=ppt/theme/theme1.xml><?xml version="1.0" encoding="utf-8"?>
<a:theme xmlns:a="http://schemas.openxmlformats.org/drawingml/2006/main" name="ParnoTheme">
  <a:themeElements>
    <a:clrScheme name="ParnoColors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000000"/>
      </a:accent1>
      <a:accent2>
        <a:srgbClr val="BF504D"/>
      </a:accent2>
      <a:accent3>
        <a:srgbClr val="1B587C"/>
      </a:accent3>
      <a:accent4>
        <a:srgbClr val="4E8542"/>
      </a:accent4>
      <a:accent5>
        <a:srgbClr val="604878"/>
      </a:accent5>
      <a:accent6>
        <a:srgbClr val="FF7C00"/>
      </a:accent6>
      <a:hlink>
        <a:srgbClr val="4433FF"/>
      </a:hlink>
      <a:folHlink>
        <a:srgbClr val="4433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57150"/>
      </a:spPr>
      <a:bodyPr rtlCol="0" anchor="ctr"/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 w="76200">
          <a:tailEnd type="triangl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4" id="{E9C60EF5-7114-0249-B0FB-EF094C1EE4CB}" vid="{7823EB03-3643-4144-9C99-9FBAD3E4E1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ParnoTheme</Template>
  <TotalTime>307</TotalTime>
  <Words>913</Words>
  <Application>Microsoft Macintosh PowerPoint</Application>
  <PresentationFormat>Widescreen</PresentationFormat>
  <Paragraphs>262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NimbusRomNo9L</vt:lpstr>
      <vt:lpstr>System Font Regular</vt:lpstr>
      <vt:lpstr>Times New Roman</vt:lpstr>
      <vt:lpstr>ParnoTheme</vt:lpstr>
      <vt:lpstr>Introduction to Verification</vt:lpstr>
      <vt:lpstr>Imagine a world…</vt:lpstr>
      <vt:lpstr>Verification can make it happen!</vt:lpstr>
      <vt:lpstr>Verification produces better systems</vt:lpstr>
      <vt:lpstr>Verification can produce faster systems</vt:lpstr>
      <vt:lpstr>Verification limitations</vt:lpstr>
      <vt:lpstr>What is Verification?</vt:lpstr>
      <vt:lpstr>Is this program correct?</vt:lpstr>
      <vt:lpstr>PowerPoint Presentation</vt:lpstr>
      <vt:lpstr>PowerPoint Presentation</vt:lpstr>
      <vt:lpstr>Specifying more complex properties</vt:lpstr>
      <vt:lpstr>Verification in Practice</vt:lpstr>
      <vt:lpstr>Lots of academic examples</vt:lpstr>
      <vt:lpstr>Applications, safety</vt:lpstr>
      <vt:lpstr>Applications, security</vt:lpstr>
      <vt:lpstr>Applications, software services</vt:lpstr>
      <vt:lpstr>Brief Verus Overview</vt:lpstr>
      <vt:lpstr>Verus’s Goal</vt:lpstr>
      <vt:lpstr>Writing Systems Code is Hard!</vt:lpstr>
      <vt:lpstr>Rust Ensures Fast, Safe Systems Code</vt:lpstr>
      <vt:lpstr>Verus: Verifying Rust Code</vt:lpstr>
      <vt:lpstr>How Does Verus Work?</vt:lpstr>
      <vt:lpstr>Verification Perf: Milli Benchmarks</vt:lpstr>
      <vt:lpstr>Verification Perf: Milli Benchmarks</vt:lpstr>
      <vt:lpstr>Verification Perf: Macro Benchmarks</vt:lpstr>
      <vt:lpstr>Verus Verified Systems</vt:lpstr>
      <vt:lpstr>Proofs are becoming cheaper!</vt:lpstr>
      <vt:lpstr>Trying Verus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21</cp:revision>
  <dcterms:created xsi:type="dcterms:W3CDTF">2024-10-22T23:37:27Z</dcterms:created>
  <dcterms:modified xsi:type="dcterms:W3CDTF">2024-11-01T16:02:37Z</dcterms:modified>
</cp:coreProperties>
</file>